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28"/>
  </p:notesMasterIdLst>
  <p:sldIdLst>
    <p:sldId id="256" r:id="rId2"/>
    <p:sldId id="305" r:id="rId3"/>
    <p:sldId id="323" r:id="rId4"/>
    <p:sldId id="337" r:id="rId5"/>
    <p:sldId id="338" r:id="rId6"/>
    <p:sldId id="325" r:id="rId7"/>
    <p:sldId id="324" r:id="rId8"/>
    <p:sldId id="335" r:id="rId9"/>
    <p:sldId id="322" r:id="rId10"/>
    <p:sldId id="291" r:id="rId11"/>
    <p:sldId id="264" r:id="rId12"/>
    <p:sldId id="263" r:id="rId13"/>
    <p:sldId id="265" r:id="rId14"/>
    <p:sldId id="321" r:id="rId15"/>
    <p:sldId id="267" r:id="rId16"/>
    <p:sldId id="269" r:id="rId17"/>
    <p:sldId id="304" r:id="rId18"/>
    <p:sldId id="286" r:id="rId19"/>
    <p:sldId id="336" r:id="rId20"/>
    <p:sldId id="319" r:id="rId21"/>
    <p:sldId id="328" r:id="rId22"/>
    <p:sldId id="339" r:id="rId23"/>
    <p:sldId id="329" r:id="rId24"/>
    <p:sldId id="334" r:id="rId25"/>
    <p:sldId id="333" r:id="rId26"/>
    <p:sldId id="279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81" autoAdjust="0"/>
  </p:normalViewPr>
  <p:slideViewPr>
    <p:cSldViewPr>
      <p:cViewPr varScale="1">
        <p:scale>
          <a:sx n="91" d="100"/>
          <a:sy n="91" d="100"/>
        </p:scale>
        <p:origin x="-3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1582478-1297-42C0-ABF3-D46ABF516B6D}" type="datetimeFigureOut">
              <a:rPr lang="ru-RU"/>
              <a:pPr>
                <a:defRPr/>
              </a:pPr>
              <a:t>16.05.2018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CCAFA17-0118-4316-BB7A-732327ADE8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07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108D63-18C7-422F-BCF0-94380F1735BE}" type="slidenum">
              <a:rPr lang="ru-RU" altLang="ru-RU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ru-RU" altLang="ru-RU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108D63-18C7-422F-BCF0-94380F1735BE}" type="slidenum">
              <a:rPr lang="ru-RU" altLang="ru-RU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ru-RU" altLang="ru-RU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" y="2438401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  <p:sp>
        <p:nvSpPr>
          <p:cNvPr id="1024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241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3041C7A-81E2-40CC-8D06-A23EBC1D7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1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6BD74-3489-4F5C-9569-1C6B01243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39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70595-D509-43E3-BB12-BFADD74BF5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89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40" y="214314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71E6C-3318-415B-A4B3-ACA748E79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708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40" y="214314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057FB-31D7-472A-AD37-155751788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43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E0BC4-83F0-4784-9809-BC17C1226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7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5943A-ADE1-4A10-BE9E-D64F19704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12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AB53D-4A94-4B49-AD0C-8DB11FFEF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28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B1B6C-CF85-452C-AFB7-5FD603678B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33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B2666-C55B-4A56-9FF4-90415FDCE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51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B72F1-A94E-4E63-9DDB-D97666149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4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A6ADC-128D-4497-85AD-E647BC0A1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7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8F52A-9D46-4A74-9546-2C581E966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96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1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2" y="109855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40" y="1520826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6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1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1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5" y="1781175"/>
            <a:ext cx="8226425" cy="31751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4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13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9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9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9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C323A6E-62F1-4856-B454-C489D21D43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etnev.sibsau.ru/main_pag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847012" cy="2332039"/>
          </a:xfrm>
        </p:spPr>
        <p:txBody>
          <a:bodyPr/>
          <a:lstStyle/>
          <a:p>
            <a:pPr algn="ctr"/>
            <a:r>
              <a:rPr lang="ru-RU" sz="2400" b="1" dirty="0"/>
              <a:t>Модификация </a:t>
            </a:r>
            <a:r>
              <a:rPr lang="ru-RU" sz="2400" b="1" dirty="0" smtClean="0"/>
              <a:t>методики</a:t>
            </a:r>
            <a:br>
              <a:rPr lang="ru-RU" sz="2400" b="1" dirty="0" smtClean="0"/>
            </a:br>
            <a:r>
              <a:rPr lang="ru-RU" sz="2400" b="1" dirty="0" smtClean="0"/>
              <a:t>компании </a:t>
            </a:r>
            <a:r>
              <a:rPr lang="ru-RU" sz="2400" b="1" dirty="0" err="1" smtClean="0"/>
              <a:t>Quacquarelli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Symonds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400" b="1" dirty="0"/>
              <a:t>для оценки систем высшего образования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стран </a:t>
            </a:r>
            <a:r>
              <a:rPr lang="ru-RU" sz="2400" b="1" dirty="0"/>
              <a:t>мира</a:t>
            </a:r>
            <a:endParaRPr lang="ru-RU" altLang="ru-RU" sz="24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860802"/>
            <a:ext cx="7848600" cy="2328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b="1" dirty="0"/>
              <a:t>Е. П. Моргунов, О. Н. Моргунова</a:t>
            </a:r>
            <a:endParaRPr lang="ru-RU" altLang="ru-RU" sz="2400" dirty="0"/>
          </a:p>
          <a:p>
            <a:pPr eaLnBrk="1" hangingPunct="1">
              <a:lnSpc>
                <a:spcPct val="90000"/>
              </a:lnSpc>
            </a:pPr>
            <a:r>
              <a:rPr lang="ru-RU" altLang="ru-RU" sz="1800" dirty="0" smtClean="0"/>
              <a:t>Сибирский государственный университет науки и технологий</a:t>
            </a:r>
            <a:br>
              <a:rPr lang="ru-RU" altLang="ru-RU" sz="1800" dirty="0" smtClean="0"/>
            </a:br>
            <a:r>
              <a:rPr lang="ru-RU" altLang="ru-RU" sz="1800" dirty="0" smtClean="0"/>
              <a:t>имени академика М. Ф. </a:t>
            </a:r>
            <a:r>
              <a:rPr lang="ru-RU" altLang="ru-RU" sz="1800" dirty="0" err="1" smtClean="0"/>
              <a:t>Решетнева</a:t>
            </a:r>
            <a:endParaRPr lang="ru-RU" altLang="ru-RU" sz="1800" dirty="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1800" dirty="0" smtClean="0"/>
              <a:t>г. Красноярск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000" dirty="0" smtClean="0"/>
              <a:t>emorgunov@mail.ru</a:t>
            </a:r>
            <a:endParaRPr lang="ru-RU" altLang="ru-RU" sz="2000" dirty="0" smtClean="0"/>
          </a:p>
          <a:p>
            <a:pPr eaLnBrk="1" hangingPunct="1">
              <a:lnSpc>
                <a:spcPct val="90000"/>
              </a:lnSpc>
            </a:pPr>
            <a:endParaRPr lang="ru-RU" altLang="ru-RU" sz="2400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996952"/>
            <a:ext cx="8424936" cy="12241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 smtClean="0"/>
              <a:t>История возникновения метода</a:t>
            </a:r>
            <a:endParaRPr lang="ru-RU" altLang="ru-RU" sz="3200" dirty="0" smtClean="0">
              <a:solidFill>
                <a:srgbClr val="FF0000"/>
              </a:solidFill>
            </a:endParaRP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467544" y="2016880"/>
            <a:ext cx="8415536" cy="41148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ru-RU" altLang="ru-RU" sz="2000" dirty="0" smtClean="0"/>
              <a:t>Метод </a:t>
            </a:r>
            <a:r>
              <a:rPr lang="en-US" altLang="ru-RU" sz="2000" dirty="0" smtClean="0"/>
              <a:t>Data Envelopment Analysis (DEA) </a:t>
            </a:r>
            <a:r>
              <a:rPr lang="ru-RU" altLang="ru-RU" sz="2000" dirty="0" smtClean="0"/>
              <a:t>предложили в 1978 г. американские ученые</a:t>
            </a:r>
            <a:r>
              <a:rPr lang="en-US" altLang="ru-RU" sz="2000" dirty="0" smtClean="0"/>
              <a:t> A</a:t>
            </a:r>
            <a:r>
              <a:rPr lang="ru-RU" altLang="ru-RU" sz="2000" dirty="0" smtClean="0"/>
              <a:t>. </a:t>
            </a:r>
            <a:r>
              <a:rPr lang="en-US" altLang="ru-RU" sz="2000" dirty="0" err="1" smtClean="0"/>
              <a:t>Charnes</a:t>
            </a:r>
            <a:r>
              <a:rPr lang="ru-RU" altLang="ru-RU" sz="2000" dirty="0" smtClean="0"/>
              <a:t>, </a:t>
            </a:r>
            <a:r>
              <a:rPr lang="en-US" altLang="ru-RU" sz="2000" dirty="0" smtClean="0"/>
              <a:t>W</a:t>
            </a:r>
            <a:r>
              <a:rPr lang="ru-RU" altLang="ru-RU" sz="2000" dirty="0" smtClean="0"/>
              <a:t>. </a:t>
            </a:r>
            <a:r>
              <a:rPr lang="en-US" altLang="ru-RU" sz="2000" dirty="0" smtClean="0"/>
              <a:t>W</a:t>
            </a:r>
            <a:r>
              <a:rPr lang="ru-RU" altLang="ru-RU" sz="2000" dirty="0" smtClean="0"/>
              <a:t>. </a:t>
            </a:r>
            <a:r>
              <a:rPr lang="en-US" altLang="ru-RU" sz="2000" dirty="0" smtClean="0"/>
              <a:t>Cooper</a:t>
            </a:r>
            <a:r>
              <a:rPr lang="ru-RU" altLang="ru-RU" sz="2000" dirty="0" smtClean="0"/>
              <a:t>, </a:t>
            </a:r>
            <a:r>
              <a:rPr lang="en-US" altLang="ru-RU" sz="2000" dirty="0" smtClean="0"/>
              <a:t>E</a:t>
            </a:r>
            <a:r>
              <a:rPr lang="ru-RU" altLang="ru-RU" sz="2000" dirty="0" smtClean="0"/>
              <a:t>. </a:t>
            </a:r>
            <a:r>
              <a:rPr lang="en-US" altLang="ru-RU" sz="2000" dirty="0" smtClean="0"/>
              <a:t>Rhodes</a:t>
            </a:r>
            <a:r>
              <a:rPr lang="ru-RU" altLang="ru-RU" sz="2000" dirty="0" smtClean="0"/>
              <a:t>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en-US" sz="2000" dirty="0" err="1" smtClean="0"/>
              <a:t>Charnes</a:t>
            </a:r>
            <a:r>
              <a:rPr lang="en-US" sz="2000" dirty="0"/>
              <a:t>, A. Measuring the efficiency of Decision Making Units </a:t>
            </a:r>
            <a:r>
              <a:rPr lang="en-US" sz="2000" dirty="0" smtClean="0"/>
              <a:t>[Text] / </a:t>
            </a:r>
            <a:r>
              <a:rPr lang="en-US" sz="2000" dirty="0"/>
              <a:t>A. </a:t>
            </a:r>
            <a:r>
              <a:rPr lang="en-US" sz="2000" dirty="0" err="1"/>
              <a:t>Charnes</a:t>
            </a:r>
            <a:r>
              <a:rPr lang="en-US" sz="2000" dirty="0"/>
              <a:t>, W. W. Cooper, E. Rhodes // European journal of operational research. – 1978. – Vol. 2</a:t>
            </a:r>
            <a:r>
              <a:rPr lang="en-US" sz="2000" dirty="0" smtClean="0"/>
              <a:t>.</a:t>
            </a:r>
            <a:r>
              <a:rPr lang="ru-RU" sz="2000" dirty="0" smtClean="0"/>
              <a:t> </a:t>
            </a:r>
            <a:r>
              <a:rPr lang="en-US" sz="2000" dirty="0" smtClean="0"/>
              <a:t>– </a:t>
            </a:r>
            <a:r>
              <a:rPr lang="en-US" sz="2000" dirty="0"/>
              <a:t>P. 429–444</a:t>
            </a:r>
            <a:r>
              <a:rPr lang="en-US" sz="2000" dirty="0" smtClean="0"/>
              <a:t>.</a:t>
            </a:r>
            <a:endParaRPr lang="ru-RU" altLang="ru-RU" sz="2000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B0A4C52-898D-4AA8-BC81-D0A8293C9558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53609" y="717005"/>
            <a:ext cx="7793037" cy="839787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Идея метода </a:t>
            </a:r>
            <a:r>
              <a:rPr lang="en-US" altLang="ru-RU" sz="3200" dirty="0" smtClean="0"/>
              <a:t>DEA</a:t>
            </a:r>
            <a:endParaRPr lang="ru-RU" altLang="ru-RU" sz="3200" dirty="0" smtClean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16114"/>
            <a:ext cx="3306762" cy="3685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23025" y="5589240"/>
            <a:ext cx="79200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 dirty="0">
                <a:latin typeface="Arial" charset="0"/>
              </a:rPr>
              <a:t>Стрелками показано направление </a:t>
            </a:r>
            <a:r>
              <a:rPr lang="ru-RU" altLang="ru-RU" sz="2000" i="1" dirty="0">
                <a:latin typeface="Arial" charset="0"/>
              </a:rPr>
              <a:t>проецирования</a:t>
            </a:r>
            <a:r>
              <a:rPr lang="ru-RU" altLang="ru-RU" sz="2000" dirty="0">
                <a:latin typeface="Arial" charset="0"/>
              </a:rPr>
              <a:t> объектов на границу эффективности (ориентация на вход или на выход)</a:t>
            </a:r>
          </a:p>
        </p:txBody>
      </p:sp>
      <p:sp>
        <p:nvSpPr>
          <p:cNvPr id="12296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33ACA7B-AAEF-4CA1-B2DB-A8CAF21ACAD2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440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5076056" y="2564904"/>
            <a:ext cx="3240360" cy="5527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Выпуклая оболочка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40" y="836712"/>
            <a:ext cx="7793037" cy="839688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/>
              <a:t>Идея метода </a:t>
            </a:r>
            <a:r>
              <a:rPr lang="en-US" altLang="ru-RU" sz="3200" dirty="0" smtClean="0"/>
              <a:t>DEA</a:t>
            </a:r>
            <a:r>
              <a:rPr lang="ru-RU" altLang="ru-RU" sz="3200" dirty="0" smtClean="0"/>
              <a:t> (продолжение)</a:t>
            </a:r>
            <a:endParaRPr lang="ru-RU" altLang="ru-RU" sz="3200" dirty="0" smtClean="0"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pPr eaLnBrk="1" hangingPunct="1"/>
            <a:r>
              <a:rPr lang="ru-RU" altLang="ru-RU" sz="2000" dirty="0" smtClean="0"/>
              <a:t>Метод является способом оценки производственной функции. </a:t>
            </a:r>
          </a:p>
          <a:p>
            <a:pPr eaLnBrk="1" hangingPunct="1"/>
            <a:r>
              <a:rPr lang="ru-RU" altLang="ru-RU" sz="2000" u="sng" dirty="0" smtClean="0"/>
              <a:t>Граница эффективности</a:t>
            </a:r>
            <a:r>
              <a:rPr lang="ru-RU" altLang="ru-RU" sz="2000" dirty="0" smtClean="0"/>
              <a:t> является базовым понятием метода.</a:t>
            </a:r>
          </a:p>
          <a:p>
            <a:pPr eaLnBrk="1" hangingPunct="1"/>
            <a:r>
              <a:rPr lang="ru-RU" altLang="ru-RU" sz="2000" dirty="0" smtClean="0"/>
              <a:t>Она строится в многомерном пространстве входных и выходных показателей, описывающих оцениваемые объекты.</a:t>
            </a:r>
          </a:p>
          <a:p>
            <a:pPr eaLnBrk="1" hangingPunct="1"/>
            <a:r>
              <a:rPr lang="ru-RU" altLang="ru-RU" sz="2000" dirty="0" smtClean="0"/>
              <a:t>Входные показатели – ресурсы,</a:t>
            </a:r>
            <a:br>
              <a:rPr lang="ru-RU" altLang="ru-RU" sz="2000" dirty="0" smtClean="0"/>
            </a:br>
            <a:r>
              <a:rPr lang="ru-RU" altLang="ru-RU" sz="2000" dirty="0" smtClean="0"/>
              <a:t>выходные </a:t>
            </a:r>
            <a:r>
              <a:rPr lang="ru-RU" altLang="ru-RU" sz="2000" dirty="0"/>
              <a:t>показатели </a:t>
            </a:r>
            <a:r>
              <a:rPr lang="ru-RU" altLang="ru-RU" sz="2000" dirty="0" smtClean="0"/>
              <a:t>– продукция.</a:t>
            </a:r>
          </a:p>
          <a:p>
            <a:pPr eaLnBrk="1" hangingPunct="1"/>
            <a:r>
              <a:rPr lang="ru-RU" altLang="ru-RU" sz="2000" dirty="0" smtClean="0"/>
              <a:t>Степень эффективности конкретного объекта определяется расстоянием между точкой, соответствующей ему, и границей эффективности.</a:t>
            </a:r>
          </a:p>
          <a:p>
            <a:pPr eaLnBrk="1" hangingPunct="1"/>
            <a:r>
              <a:rPr lang="ru-RU" sz="2000" dirty="0"/>
              <a:t>Объекты, находящиеся на границе, считаются эффективными.</a:t>
            </a:r>
            <a:endParaRPr lang="ru-RU" altLang="ru-RU" sz="2000" dirty="0" smtClean="0"/>
          </a:p>
        </p:txBody>
      </p:sp>
      <p:sp>
        <p:nvSpPr>
          <p:cNvPr id="1126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71FFEE2-41B5-4655-B141-F9BE314898A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2" y="476252"/>
            <a:ext cx="6816725" cy="1204913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Один вход и два выхода (ориентация на выход)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427984" y="1988840"/>
            <a:ext cx="4248472" cy="3168351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Входная переменная – </a:t>
            </a:r>
            <a:r>
              <a:rPr lang="en-US" sz="2000" i="1" dirty="0" smtClean="0"/>
              <a:t>x</a:t>
            </a:r>
            <a:endParaRPr lang="ru-RU" sz="2000" i="1" dirty="0"/>
          </a:p>
          <a:p>
            <a:pPr marL="0" indent="0">
              <a:buNone/>
            </a:pPr>
            <a:r>
              <a:rPr lang="ru-RU" sz="2000" dirty="0" smtClean="0"/>
              <a:t>Выходные переменные – </a:t>
            </a:r>
            <a:r>
              <a:rPr lang="en-US" sz="2000" i="1" dirty="0" smtClean="0"/>
              <a:t>y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</a:t>
            </a:r>
            <a:r>
              <a:rPr lang="en-US" sz="2000" i="1" dirty="0" smtClean="0"/>
              <a:t>y</a:t>
            </a:r>
            <a:r>
              <a:rPr lang="en-US" sz="2000" baseline="-25000" dirty="0" smtClean="0"/>
              <a:t>2</a:t>
            </a:r>
            <a:endParaRPr lang="ru-RU" sz="2000" baseline="-25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Эффективность объекта </a:t>
            </a:r>
            <a:r>
              <a:rPr lang="en-US" sz="2000" i="1" dirty="0" smtClean="0"/>
              <a:t>P</a:t>
            </a:r>
            <a:endParaRPr lang="ru-RU" sz="2000" i="1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ru-RU" sz="2000" dirty="0"/>
              <a:t>      </a:t>
            </a:r>
          </a:p>
          <a:p>
            <a:pPr marL="0" indent="0">
              <a:buNone/>
            </a:pPr>
            <a:endParaRPr lang="ru-RU" sz="2000" i="1" dirty="0" smtClean="0"/>
          </a:p>
          <a:p>
            <a:pPr marL="0" indent="0">
              <a:buNone/>
            </a:pPr>
            <a:r>
              <a:rPr lang="en-US" sz="2000" i="1" dirty="0" smtClean="0"/>
              <a:t>A</a:t>
            </a:r>
            <a:r>
              <a:rPr lang="ru-RU" sz="2000" dirty="0"/>
              <a:t>, </a:t>
            </a:r>
            <a:r>
              <a:rPr lang="en-US" sz="2000" i="1" dirty="0"/>
              <a:t>B</a:t>
            </a:r>
            <a:r>
              <a:rPr lang="ru-RU" sz="2000" dirty="0"/>
              <a:t> и </a:t>
            </a:r>
            <a:r>
              <a:rPr lang="en-US" sz="2000" i="1" dirty="0"/>
              <a:t>C</a:t>
            </a:r>
            <a:r>
              <a:rPr lang="ru-RU" sz="2000" dirty="0"/>
              <a:t> – эффективные </a:t>
            </a:r>
            <a:r>
              <a:rPr lang="ru-RU" sz="2000" dirty="0" smtClean="0"/>
              <a:t>объекты</a:t>
            </a:r>
            <a:endParaRPr lang="ru-RU" sz="2000" dirty="0"/>
          </a:p>
          <a:p>
            <a:pPr marL="0" indent="0">
              <a:buNone/>
            </a:pPr>
            <a:r>
              <a:rPr lang="en-US" sz="2000" i="1" dirty="0"/>
              <a:t>D</a:t>
            </a:r>
            <a:r>
              <a:rPr lang="ru-RU" sz="2000" dirty="0"/>
              <a:t>, </a:t>
            </a:r>
            <a:r>
              <a:rPr lang="en-US" sz="2000" i="1" dirty="0"/>
              <a:t>E</a:t>
            </a:r>
            <a:r>
              <a:rPr lang="ru-RU" sz="2000" dirty="0"/>
              <a:t>, </a:t>
            </a:r>
            <a:r>
              <a:rPr lang="en-US" sz="2000" i="1" dirty="0"/>
              <a:t>F</a:t>
            </a:r>
            <a:r>
              <a:rPr lang="ru-RU" sz="2000" dirty="0"/>
              <a:t> и </a:t>
            </a:r>
            <a:r>
              <a:rPr lang="en-US" sz="2000" i="1" dirty="0"/>
              <a:t>P</a:t>
            </a:r>
            <a:r>
              <a:rPr lang="ru-RU" sz="2000" dirty="0"/>
              <a:t> – неэффективные</a:t>
            </a:r>
            <a:br>
              <a:rPr lang="ru-RU" sz="2000" dirty="0"/>
            </a:br>
            <a:r>
              <a:rPr lang="ru-RU" sz="2000" dirty="0" smtClean="0"/>
              <a:t>объекты</a:t>
            </a:r>
            <a:endParaRPr lang="ru-RU" altLang="ru-RU" sz="2000" dirty="0" smtClean="0"/>
          </a:p>
        </p:txBody>
      </p:sp>
      <p:sp>
        <p:nvSpPr>
          <p:cNvPr id="13317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138383B-2165-4AD4-8066-240BD5A11B33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4400" smtClean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99953"/>
            <a:ext cx="3844275" cy="33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074068"/>
              </p:ext>
            </p:extLst>
          </p:nvPr>
        </p:nvGraphicFramePr>
        <p:xfrm>
          <a:off x="5580112" y="3459319"/>
          <a:ext cx="1008112" cy="689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54" name="Equation" r:id="rId4" imgW="723586" imgH="495085" progId="Equation.DSMT4">
                  <p:embed/>
                </p:oleObj>
              </mc:Choice>
              <mc:Fallback>
                <p:oleObj name="Equation" r:id="rId4" imgW="723586" imgH="495085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3459319"/>
                        <a:ext cx="1008112" cy="689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789112"/>
            <a:ext cx="7885367" cy="839688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Модель </a:t>
            </a:r>
            <a:r>
              <a:rPr lang="en-US" altLang="ru-RU" sz="3200" dirty="0" smtClean="0"/>
              <a:t>BCC </a:t>
            </a:r>
            <a:r>
              <a:rPr lang="ru-RU" altLang="ru-RU" sz="3200" dirty="0" smtClean="0"/>
              <a:t>(</a:t>
            </a:r>
            <a:r>
              <a:rPr lang="ru-RU" sz="3200" dirty="0" err="1" smtClean="0"/>
              <a:t>Banker</a:t>
            </a:r>
            <a:r>
              <a:rPr lang="ru-RU" sz="3200" dirty="0"/>
              <a:t>, </a:t>
            </a:r>
            <a:r>
              <a:rPr lang="ru-RU" sz="3200" dirty="0" err="1" smtClean="0"/>
              <a:t>Charnes</a:t>
            </a:r>
            <a:r>
              <a:rPr lang="ru-RU" sz="3200" dirty="0" smtClean="0"/>
              <a:t>, </a:t>
            </a:r>
            <a:r>
              <a:rPr lang="ru-RU" sz="3200" dirty="0" err="1"/>
              <a:t>Cooper</a:t>
            </a:r>
            <a:r>
              <a:rPr lang="ru-RU" altLang="ru-RU" sz="3200" dirty="0" smtClean="0"/>
              <a:t>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95937" y="1849439"/>
            <a:ext cx="4897240" cy="388381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ru-RU" sz="1800" i="1" dirty="0" smtClean="0"/>
              <a:t>n</a:t>
            </a:r>
            <a:r>
              <a:rPr lang="ru-RU" altLang="ru-RU" sz="1800" i="1" dirty="0" smtClean="0"/>
              <a:t> </a:t>
            </a:r>
            <a:r>
              <a:rPr lang="ru-RU" altLang="ru-RU" sz="1800" dirty="0" smtClean="0"/>
              <a:t> – число объектов</a:t>
            </a:r>
            <a:br>
              <a:rPr lang="ru-RU" altLang="ru-RU" sz="1800" dirty="0" smtClean="0"/>
            </a:br>
            <a:r>
              <a:rPr lang="en-US" altLang="ru-RU" sz="1800" i="1" dirty="0" smtClean="0"/>
              <a:t>m</a:t>
            </a:r>
            <a:r>
              <a:rPr lang="ru-RU" altLang="ru-RU" sz="1800" dirty="0" smtClean="0"/>
              <a:t> – число входных </a:t>
            </a:r>
            <a:r>
              <a:rPr lang="ru-RU" altLang="ru-RU" sz="1800" dirty="0"/>
              <a:t>показателей</a:t>
            </a:r>
            <a:r>
              <a:rPr lang="en-US" altLang="ru-RU" sz="1800" dirty="0" smtClean="0"/>
              <a:t/>
            </a:r>
            <a:br>
              <a:rPr lang="en-US" altLang="ru-RU" sz="1800" dirty="0" smtClean="0"/>
            </a:br>
            <a:r>
              <a:rPr lang="en-US" altLang="ru-RU" sz="1800" i="1" dirty="0" smtClean="0"/>
              <a:t>s</a:t>
            </a:r>
            <a:r>
              <a:rPr lang="ru-RU" altLang="ru-RU" sz="1800" dirty="0" smtClean="0"/>
              <a:t>  – число выходных показателей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ru-RU" altLang="ru-RU" sz="1800" i="1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1800" b="1" dirty="0" smtClean="0"/>
              <a:t>X</a:t>
            </a:r>
            <a:r>
              <a:rPr lang="ru-RU" altLang="ru-RU" sz="1800" dirty="0" smtClean="0"/>
              <a:t> – матрица </a:t>
            </a:r>
            <a:r>
              <a:rPr lang="ru-RU" altLang="ru-RU" sz="1800" dirty="0"/>
              <a:t>входных показателей </a:t>
            </a:r>
            <a:r>
              <a:rPr lang="ru-RU" altLang="ru-RU" sz="1800" dirty="0" smtClean="0"/>
              <a:t>для всех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объектов (размерность </a:t>
            </a:r>
            <a:r>
              <a:rPr lang="en-US" altLang="ru-RU" sz="1800" i="1" dirty="0" smtClean="0"/>
              <a:t>m</a:t>
            </a:r>
            <a:r>
              <a:rPr lang="ru-RU" altLang="ru-RU" sz="1800" i="1" dirty="0" smtClean="0"/>
              <a:t> </a:t>
            </a:r>
            <a:r>
              <a:rPr lang="ru-RU" altLang="ru-RU" sz="1800" dirty="0" smtClean="0">
                <a:sym typeface="Symbol" pitchFamily="18" charset="2"/>
              </a:rPr>
              <a:t></a:t>
            </a:r>
            <a:r>
              <a:rPr lang="ru-RU" altLang="ru-RU" sz="1800" dirty="0" smtClean="0"/>
              <a:t>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)</a:t>
            </a:r>
            <a:endParaRPr lang="ru-RU" altLang="ru-RU" sz="1800" i="1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1800" b="1" dirty="0" smtClean="0"/>
              <a:t>Y</a:t>
            </a:r>
            <a:r>
              <a:rPr lang="ru-RU" altLang="ru-RU" sz="1800" dirty="0" smtClean="0"/>
              <a:t> – матрица выходных </a:t>
            </a:r>
            <a:r>
              <a:rPr lang="ru-RU" altLang="ru-RU" sz="1800" dirty="0"/>
              <a:t>показателей для </a:t>
            </a:r>
            <a:r>
              <a:rPr lang="ru-RU" altLang="ru-RU" sz="1800" dirty="0" smtClean="0"/>
              <a:t>всех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объектов (размерность</a:t>
            </a:r>
            <a:r>
              <a:rPr lang="ru-RU" altLang="ru-RU" sz="1800" i="1" dirty="0" smtClean="0"/>
              <a:t> </a:t>
            </a:r>
            <a:r>
              <a:rPr lang="en-US" altLang="ru-RU" sz="1800" i="1" dirty="0" smtClean="0"/>
              <a:t>s</a:t>
            </a:r>
            <a:r>
              <a:rPr lang="ru-RU" altLang="ru-RU" sz="1800" dirty="0" smtClean="0"/>
              <a:t> </a:t>
            </a:r>
            <a:r>
              <a:rPr lang="ru-RU" altLang="ru-RU" sz="1800" dirty="0" smtClean="0">
                <a:sym typeface="Symbol" pitchFamily="18" charset="2"/>
              </a:rPr>
              <a:t></a:t>
            </a:r>
            <a:r>
              <a:rPr lang="ru-RU" altLang="ru-RU" sz="1800" dirty="0" smtClean="0"/>
              <a:t>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)</a:t>
            </a:r>
            <a:endParaRPr lang="ru-RU" altLang="ru-RU" sz="1800" i="1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ru-RU" altLang="ru-RU" sz="1800" i="1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1800" b="1" dirty="0" smtClean="0"/>
              <a:t>x</a:t>
            </a:r>
            <a:r>
              <a:rPr lang="en-US" altLang="ru-RU" sz="1800" i="1" baseline="-25000" dirty="0" smtClean="0"/>
              <a:t>0</a:t>
            </a:r>
            <a:r>
              <a:rPr lang="ru-RU" altLang="ru-RU" sz="1800" dirty="0" smtClean="0"/>
              <a:t> и </a:t>
            </a:r>
            <a:r>
              <a:rPr lang="ru-RU" altLang="ru-RU" sz="1800" b="1" dirty="0" smtClean="0"/>
              <a:t>y</a:t>
            </a:r>
            <a:r>
              <a:rPr lang="en-US" altLang="ru-RU" sz="1800" i="1" baseline="-25000" dirty="0" smtClean="0"/>
              <a:t>0</a:t>
            </a:r>
            <a:r>
              <a:rPr lang="ru-RU" altLang="ru-RU" sz="1800" dirty="0" smtClean="0"/>
              <a:t> – вектор-столбцы входных и выходных </a:t>
            </a:r>
            <a:r>
              <a:rPr lang="ru-RU" altLang="ru-RU" sz="1800" dirty="0"/>
              <a:t>показателей для </a:t>
            </a:r>
            <a:r>
              <a:rPr lang="ru-RU" altLang="ru-RU" sz="1800" dirty="0" smtClean="0"/>
              <a:t>оцениваемого объекта</a:t>
            </a:r>
            <a:endParaRPr lang="en-US" altLang="ru-RU" sz="1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ru-RU" altLang="ru-RU" sz="1800" b="1" dirty="0" smtClean="0">
              <a:latin typeface="Arial" charset="0"/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1800" b="1" dirty="0" smtClean="0">
                <a:latin typeface="Arial" charset="0"/>
                <a:sym typeface="Symbol" pitchFamily="18" charset="2"/>
              </a:rPr>
              <a:t></a:t>
            </a:r>
            <a:r>
              <a:rPr lang="ru-RU" altLang="ru-RU" sz="1800" dirty="0" smtClean="0">
                <a:latin typeface="Arial" charset="0"/>
              </a:rPr>
              <a:t> </a:t>
            </a:r>
            <a:r>
              <a:rPr lang="ru-RU" altLang="ru-RU" sz="1800" dirty="0">
                <a:latin typeface="Arial" charset="0"/>
              </a:rPr>
              <a:t>– вектор констант (размерность </a:t>
            </a:r>
            <a:r>
              <a:rPr lang="en-US" altLang="ru-RU" sz="1800" i="1" dirty="0" smtClean="0">
                <a:latin typeface="Arial" charset="0"/>
              </a:rPr>
              <a:t>n</a:t>
            </a:r>
            <a:r>
              <a:rPr lang="ru-RU" altLang="ru-RU" sz="1800" dirty="0" smtClean="0">
                <a:latin typeface="Arial" charset="0"/>
              </a:rPr>
              <a:t> </a:t>
            </a:r>
            <a:r>
              <a:rPr lang="ru-RU" altLang="ru-RU" sz="1800" dirty="0">
                <a:latin typeface="Arial" charset="0"/>
                <a:sym typeface="Symbol" pitchFamily="18" charset="2"/>
              </a:rPr>
              <a:t></a:t>
            </a:r>
            <a:r>
              <a:rPr lang="ru-RU" altLang="ru-RU" sz="1800" dirty="0">
                <a:latin typeface="Arial" charset="0"/>
              </a:rPr>
              <a:t> 1)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800" b="1" dirty="0"/>
              <a:t>e</a:t>
            </a:r>
            <a:r>
              <a:rPr lang="ru-RU" sz="1800" dirty="0"/>
              <a:t> – </a:t>
            </a:r>
            <a:r>
              <a:rPr lang="ru-RU" sz="1800" dirty="0" smtClean="0"/>
              <a:t>единичный </a:t>
            </a:r>
            <a:r>
              <a:rPr lang="ru-RU" sz="1800" dirty="0"/>
              <a:t>вектор-строка</a:t>
            </a:r>
            <a:endParaRPr lang="ru-RU" altLang="ru-RU" sz="1800" dirty="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4763" y="2914651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81548" y="5829267"/>
            <a:ext cx="82250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ru-RU" altLang="ru-RU" sz="2000" dirty="0" smtClean="0">
                <a:latin typeface="Arial" charset="0"/>
              </a:rPr>
              <a:t>Скаляр</a:t>
            </a:r>
            <a:r>
              <a:rPr lang="ru-RU" altLang="ru-RU" sz="2000" i="1" dirty="0" smtClean="0">
                <a:latin typeface="Arial" charset="0"/>
              </a:rPr>
              <a:t> </a:t>
            </a:r>
            <a:r>
              <a:rPr lang="ru-RU" altLang="ru-RU" sz="2000" dirty="0" smtClean="0">
                <a:latin typeface="Arial" charset="0"/>
                <a:sym typeface="Symbol"/>
              </a:rPr>
              <a:t></a:t>
            </a:r>
            <a:r>
              <a:rPr lang="ru-RU" altLang="ru-RU" sz="2000" dirty="0" smtClean="0">
                <a:latin typeface="Arial" charset="0"/>
              </a:rPr>
              <a:t> </a:t>
            </a:r>
            <a:r>
              <a:rPr lang="ru-RU" altLang="ru-RU" sz="2000" dirty="0" smtClean="0">
                <a:latin typeface="Times New Roman"/>
                <a:cs typeface="Times New Roman"/>
                <a:sym typeface="Symbol" pitchFamily="18" charset="2"/>
              </a:rPr>
              <a:t>≥</a:t>
            </a:r>
            <a:r>
              <a:rPr lang="ru-RU" altLang="ru-RU" sz="2000" dirty="0" smtClean="0">
                <a:latin typeface="Arial" charset="0"/>
              </a:rPr>
              <a:t> </a:t>
            </a:r>
            <a:r>
              <a:rPr lang="ru-RU" altLang="ru-RU" sz="2000" dirty="0">
                <a:latin typeface="Arial" charset="0"/>
              </a:rPr>
              <a:t>1  </a:t>
            </a:r>
            <a:r>
              <a:rPr lang="ru-RU" altLang="ru-RU" sz="2000" i="1" dirty="0">
                <a:latin typeface="Arial" charset="0"/>
              </a:rPr>
              <a:t>–  </a:t>
            </a:r>
            <a:r>
              <a:rPr lang="ru-RU" altLang="ru-RU" sz="2000" dirty="0">
                <a:latin typeface="Arial" charset="0"/>
              </a:rPr>
              <a:t>мера (показатель) эффективности </a:t>
            </a:r>
            <a:r>
              <a:rPr lang="ru-RU" altLang="ru-RU" sz="2000" dirty="0" smtClean="0">
                <a:latin typeface="Arial" charset="0"/>
              </a:rPr>
              <a:t> объекта</a:t>
            </a:r>
            <a:endParaRPr lang="ru-RU" altLang="ru-RU" sz="2000" dirty="0">
              <a:latin typeface="Arial" charset="0"/>
            </a:endParaRPr>
          </a:p>
        </p:txBody>
      </p:sp>
      <p:sp>
        <p:nvSpPr>
          <p:cNvPr id="14343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BA10F5C-7275-4D2E-A9D1-22C7B09583A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4400" smtClean="0"/>
          </a:p>
        </p:txBody>
      </p:sp>
      <p:sp>
        <p:nvSpPr>
          <p:cNvPr id="5" name="Rectangle 1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74183"/>
              </p:ext>
            </p:extLst>
          </p:nvPr>
        </p:nvGraphicFramePr>
        <p:xfrm>
          <a:off x="381548" y="2276872"/>
          <a:ext cx="3543212" cy="2722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97" name="Equation" r:id="rId3" imgW="1676400" imgH="1308100" progId="Equation.DSMT4">
                  <p:embed/>
                </p:oleObj>
              </mc:Choice>
              <mc:Fallback>
                <p:oleObj name="Equation" r:id="rId3" imgW="1676400" imgH="1308100" progId="Equation.DSMT4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48" y="2276872"/>
                        <a:ext cx="3543212" cy="27224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9361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840" y="836712"/>
            <a:ext cx="7361237" cy="782539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Правила применения метода </a:t>
            </a:r>
            <a:r>
              <a:rPr lang="en-US" altLang="ru-RU" sz="3200" dirty="0" smtClean="0"/>
              <a:t>DEA</a:t>
            </a:r>
            <a:endParaRPr lang="ru-RU" altLang="ru-RU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47800"/>
            <a:ext cx="8208144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z="2400" dirty="0" smtClean="0"/>
          </a:p>
          <a:p>
            <a:pPr eaLnBrk="1" hangingPunct="1"/>
            <a:r>
              <a:rPr lang="ru-RU" altLang="ru-RU" sz="1800" dirty="0" smtClean="0"/>
              <a:t>Задача решается </a:t>
            </a:r>
            <a:r>
              <a:rPr lang="ru-RU" altLang="ru-RU" sz="1800" i="1" dirty="0" smtClean="0"/>
              <a:t>N</a:t>
            </a:r>
            <a:r>
              <a:rPr lang="ru-RU" altLang="ru-RU" sz="1800" dirty="0" smtClean="0"/>
              <a:t> раз (т. е. для каждого объекта): если </a:t>
            </a:r>
            <a:r>
              <a:rPr lang="en-US" altLang="ru-RU" sz="1800" i="1" dirty="0" smtClean="0">
                <a:sym typeface="Symbol"/>
              </a:rPr>
              <a:t></a:t>
            </a:r>
            <a:r>
              <a:rPr lang="en-US" altLang="ru-RU" sz="1800" dirty="0" smtClean="0">
                <a:sym typeface="Symbol"/>
              </a:rPr>
              <a:t> = 1</a:t>
            </a:r>
            <a:r>
              <a:rPr lang="ru-RU" altLang="ru-RU" sz="1800" dirty="0" smtClean="0"/>
              <a:t>, то объект эффективен, если </a:t>
            </a:r>
            <a:r>
              <a:rPr lang="en-US" altLang="ru-RU" sz="1800" i="1" dirty="0" smtClean="0">
                <a:sym typeface="Symbol"/>
              </a:rPr>
              <a:t></a:t>
            </a:r>
            <a:r>
              <a:rPr lang="en-US" altLang="ru-RU" sz="1800" dirty="0" smtClean="0">
                <a:sym typeface="Symbol"/>
              </a:rPr>
              <a:t> </a:t>
            </a:r>
            <a:r>
              <a:rPr lang="en-US" altLang="ru-RU" sz="1800" dirty="0">
                <a:sym typeface="Symbol"/>
              </a:rPr>
              <a:t>&gt;</a:t>
            </a:r>
            <a:r>
              <a:rPr lang="en-US" altLang="ru-RU" sz="1800" dirty="0" smtClean="0">
                <a:sym typeface="Symbol"/>
              </a:rPr>
              <a:t> 1</a:t>
            </a:r>
            <a:r>
              <a:rPr lang="ru-RU" altLang="ru-RU" sz="1800" dirty="0" smtClean="0"/>
              <a:t>, то объект неэффективен.</a:t>
            </a:r>
          </a:p>
          <a:p>
            <a:pPr eaLnBrk="1" hangingPunct="1"/>
            <a:r>
              <a:rPr lang="ru-RU" altLang="ru-RU" sz="1800" dirty="0" smtClean="0"/>
              <a:t>Неэффективные объекты можно спроецировать на границу эффективности, получив линейную комбинацию </a:t>
            </a:r>
            <a:r>
              <a:rPr lang="ru-RU" altLang="ru-RU" sz="1800" i="1" dirty="0" smtClean="0"/>
              <a:t>(</a:t>
            </a:r>
            <a:r>
              <a:rPr lang="ru-RU" altLang="ru-RU" sz="1800" b="1" dirty="0" smtClean="0"/>
              <a:t>X</a:t>
            </a:r>
            <a:r>
              <a:rPr lang="ru-RU" altLang="ru-RU" sz="1800" b="1" dirty="0" smtClean="0">
                <a:sym typeface="Symbol" pitchFamily="18" charset="2"/>
              </a:rPr>
              <a:t></a:t>
            </a:r>
            <a:r>
              <a:rPr lang="ru-RU" altLang="ru-RU" sz="1800" i="1" dirty="0" smtClean="0"/>
              <a:t>, </a:t>
            </a:r>
            <a:r>
              <a:rPr lang="ru-RU" altLang="ru-RU" sz="1800" b="1" dirty="0" smtClean="0"/>
              <a:t>Y</a:t>
            </a:r>
            <a:r>
              <a:rPr lang="ru-RU" altLang="ru-RU" sz="1800" b="1" dirty="0" smtClean="0">
                <a:sym typeface="Symbol" pitchFamily="18" charset="2"/>
              </a:rPr>
              <a:t></a:t>
            </a:r>
            <a:r>
              <a:rPr lang="ru-RU" altLang="ru-RU" sz="1800" i="1" dirty="0" smtClean="0"/>
              <a:t>) – </a:t>
            </a:r>
            <a:r>
              <a:rPr lang="ru-RU" altLang="ru-RU" sz="1800" u="sng" dirty="0" smtClean="0"/>
              <a:t>гипотетический эталонный объект.</a:t>
            </a:r>
            <a:endParaRPr lang="en-US" altLang="ru-RU" sz="1800" u="sng" dirty="0" smtClean="0"/>
          </a:p>
          <a:p>
            <a:pPr eaLnBrk="1" hangingPunct="1"/>
            <a:r>
              <a:rPr lang="ru-RU" sz="1800" dirty="0"/>
              <a:t>В этой линейной комбинации веса эффективных </a:t>
            </a:r>
            <a:r>
              <a:rPr lang="en-US" sz="1800" dirty="0" smtClean="0"/>
              <a:t>(</a:t>
            </a:r>
            <a:r>
              <a:rPr lang="ru-RU" sz="1800" dirty="0" smtClean="0"/>
              <a:t>эталонны</a:t>
            </a:r>
            <a:r>
              <a:rPr lang="ru-RU" sz="1800" dirty="0"/>
              <a:t>х</a:t>
            </a:r>
            <a:r>
              <a:rPr lang="en-US" sz="1800" dirty="0" smtClean="0"/>
              <a:t>) </a:t>
            </a:r>
            <a:r>
              <a:rPr lang="ru-RU" sz="1800" dirty="0" smtClean="0"/>
              <a:t>объектов </a:t>
            </a:r>
            <a:r>
              <a:rPr lang="ru-RU" sz="1800" dirty="0"/>
              <a:t>будут ненулевыми, а веса неэффективных объектов будут равны нулю (т. е. </a:t>
            </a:r>
            <a:r>
              <a:rPr lang="ru-RU" sz="1800" dirty="0">
                <a:sym typeface="Symbol"/>
              </a:rPr>
              <a:t></a:t>
            </a:r>
            <a:r>
              <a:rPr lang="en-US" sz="1800" i="1" baseline="-25000" dirty="0"/>
              <a:t>j</a:t>
            </a:r>
            <a:r>
              <a:rPr lang="ru-RU" sz="1800" dirty="0"/>
              <a:t> = 0). </a:t>
            </a:r>
            <a:endParaRPr lang="en-US" sz="1800" dirty="0" smtClean="0"/>
          </a:p>
          <a:p>
            <a:pPr eaLnBrk="1" hangingPunct="1"/>
            <a:r>
              <a:rPr lang="ru-RU" sz="1800" dirty="0" smtClean="0"/>
              <a:t>Значения </a:t>
            </a:r>
            <a:r>
              <a:rPr lang="ru-RU" sz="1800" dirty="0"/>
              <a:t>коэффициентов </a:t>
            </a:r>
            <a:r>
              <a:rPr lang="ru-RU" sz="1800" dirty="0">
                <a:sym typeface="Symbol"/>
              </a:rPr>
              <a:t></a:t>
            </a:r>
            <a:r>
              <a:rPr lang="en-US" sz="1800" i="1" baseline="-25000" dirty="0"/>
              <a:t>j</a:t>
            </a:r>
            <a:r>
              <a:rPr lang="ru-RU" sz="1800" dirty="0"/>
              <a:t> отражают степень подобия неэффективного объекта эталонным объектам с точки зрения соотношения значений его показателей и соотношения значений показателей эффективных эталонных объектов.</a:t>
            </a:r>
            <a:endParaRPr lang="ru-RU" altLang="ru-RU" sz="1800" u="sng" dirty="0" smtClean="0"/>
          </a:p>
          <a:p>
            <a:pPr eaLnBrk="1" hangingPunct="1"/>
            <a:r>
              <a:rPr lang="ru-RU" altLang="ru-RU" sz="1800" dirty="0" smtClean="0"/>
              <a:t>Для </a:t>
            </a:r>
            <a:r>
              <a:rPr lang="ru-RU" altLang="ru-RU" sz="1800" dirty="0"/>
              <a:t>объектов с </a:t>
            </a:r>
            <a:r>
              <a:rPr lang="ru-RU" altLang="ru-RU" sz="1800" dirty="0">
                <a:sym typeface="Symbol"/>
              </a:rPr>
              <a:t></a:t>
            </a:r>
            <a:r>
              <a:rPr lang="ru-RU" altLang="ru-RU" sz="1800" i="1" dirty="0"/>
              <a:t> </a:t>
            </a:r>
            <a:r>
              <a:rPr lang="en-US" altLang="ru-RU" sz="1800" dirty="0"/>
              <a:t>&gt;</a:t>
            </a:r>
            <a:r>
              <a:rPr lang="ru-RU" altLang="ru-RU" sz="1800" dirty="0"/>
              <a:t> 1 могут быть установлены </a:t>
            </a:r>
            <a:r>
              <a:rPr lang="ru-RU" altLang="ru-RU" sz="1800" b="1" u="sng" dirty="0"/>
              <a:t>цели</a:t>
            </a:r>
            <a:r>
              <a:rPr lang="ru-RU" altLang="ru-RU" sz="1800" dirty="0" smtClean="0"/>
              <a:t>:    </a:t>
            </a:r>
            <a:r>
              <a:rPr lang="ru-RU" altLang="ru-RU" sz="1800" dirty="0"/>
              <a:t>пропорциональное увеличение их выходных показателей в </a:t>
            </a:r>
            <a:r>
              <a:rPr lang="ru-RU" altLang="ru-RU" sz="1800" dirty="0">
                <a:sym typeface="Symbol"/>
              </a:rPr>
              <a:t></a:t>
            </a:r>
            <a:r>
              <a:rPr lang="ru-RU" altLang="ru-RU" sz="1800" dirty="0"/>
              <a:t> раз при сохранении входных показателей на прежнем </a:t>
            </a:r>
            <a:r>
              <a:rPr lang="ru-RU" altLang="ru-RU" sz="1800" dirty="0" smtClean="0"/>
              <a:t>уровне.</a:t>
            </a:r>
          </a:p>
        </p:txBody>
      </p:sp>
      <p:sp>
        <p:nvSpPr>
          <p:cNvPr id="1536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379642C-326B-4772-8FBA-A3F51465051B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8352928" cy="647667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Привлекательные свойства метода DEA (1)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78025"/>
            <a:ext cx="7776790" cy="4114800"/>
          </a:xfrm>
        </p:spPr>
        <p:txBody>
          <a:bodyPr/>
          <a:lstStyle/>
          <a:p>
            <a:r>
              <a:rPr lang="ru-RU" altLang="ru-RU" sz="1800" dirty="0" smtClean="0"/>
              <a:t>позволяет вычислить один агрегированный – скалярный –  показатель для каждого объекта </a:t>
            </a:r>
          </a:p>
          <a:p>
            <a:r>
              <a:rPr lang="ru-RU" altLang="ru-RU" sz="1800" dirty="0" smtClean="0"/>
              <a:t>может одновременно обрабатывать много входов и много выходов, каждый из которых при этом может измеряться в различных единицах измерения</a:t>
            </a:r>
          </a:p>
          <a:p>
            <a:r>
              <a:rPr lang="ru-RU" altLang="ru-RU" sz="1800" dirty="0"/>
              <a:t>производит конкретные оценки желательных изменений во входах/выходах, которые позволили бы вывести неэффективные объекты на границу эффективности</a:t>
            </a:r>
          </a:p>
          <a:p>
            <a:r>
              <a:rPr lang="ru-RU" altLang="ru-RU" sz="1800" dirty="0" smtClean="0"/>
              <a:t>не требует априорного указания весовых коэффициентов для переменных, соответствующих входным и выходным показателям при решении задачи оптимизации</a:t>
            </a:r>
          </a:p>
        </p:txBody>
      </p:sp>
      <p:sp>
        <p:nvSpPr>
          <p:cNvPr id="1638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AE32C9F-27FD-4C36-8962-C2055BDFD28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9" y="452670"/>
            <a:ext cx="8352927" cy="743677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Привлекательные свойства метода DEA 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78025"/>
            <a:ext cx="8280920" cy="4114800"/>
          </a:xfrm>
        </p:spPr>
        <p:txBody>
          <a:bodyPr/>
          <a:lstStyle/>
          <a:p>
            <a:r>
              <a:rPr lang="ru-RU" altLang="ru-RU" sz="1800" dirty="0" smtClean="0"/>
              <a:t>не налагает никаких ограничений на функциональную форму зависимости между входами и выходами</a:t>
            </a:r>
          </a:p>
          <a:p>
            <a:r>
              <a:rPr lang="ru-RU" altLang="ru-RU" sz="1800" dirty="0" smtClean="0"/>
              <a:t>позволяет при необходимости учесть предпочтения менеджеров, касающиеся важности тех или иных входных или выходных переменных</a:t>
            </a:r>
          </a:p>
          <a:p>
            <a:r>
              <a:rPr lang="ru-RU" altLang="ru-RU" sz="1800" dirty="0"/>
              <a:t>позволяет учитывать внешние по отношению к рассматриваемой системе переменные – факторы окружающей среды</a:t>
            </a:r>
          </a:p>
          <a:p>
            <a:r>
              <a:rPr lang="ru-RU" altLang="ru-RU" sz="1800" dirty="0" smtClean="0"/>
              <a:t>формирует Парето-оптимальное множество точек, соответствующих эффективным объектам</a:t>
            </a:r>
          </a:p>
          <a:p>
            <a:r>
              <a:rPr lang="ru-RU" altLang="ru-RU" sz="1800" dirty="0" smtClean="0"/>
              <a:t>концентрируется на выявлении примеров так называемой </a:t>
            </a:r>
            <a:r>
              <a:rPr lang="ru-RU" altLang="ru-RU" sz="1800" i="1" dirty="0" smtClean="0"/>
              <a:t>лучшей практики</a:t>
            </a:r>
            <a:r>
              <a:rPr lang="ru-RU" altLang="ru-RU" sz="1800" dirty="0" smtClean="0"/>
              <a:t> (</a:t>
            </a:r>
            <a:r>
              <a:rPr lang="ru-RU" altLang="ru-RU" sz="1800" dirty="0" err="1" smtClean="0"/>
              <a:t>best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practice</a:t>
            </a:r>
            <a:r>
              <a:rPr lang="ru-RU" altLang="ru-RU" sz="1800" dirty="0" smtClean="0"/>
              <a:t>), а не на каких-либо усредненных тенденциях, как, например, регрессионный анализ</a:t>
            </a:r>
          </a:p>
        </p:txBody>
      </p:sp>
      <p:sp>
        <p:nvSpPr>
          <p:cNvPr id="1638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AE32C9F-27FD-4C36-8962-C2055BDFD28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734388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116015" y="404814"/>
            <a:ext cx="7793037" cy="1200151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Сферы применения метода</a:t>
            </a: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8F52E95-FE03-4AB3-9F4A-085FC13BD851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sz="4400" smtClean="0"/>
          </a:p>
        </p:txBody>
      </p:sp>
      <p:sp>
        <p:nvSpPr>
          <p:cNvPr id="17412" name="Объект 2"/>
          <p:cNvSpPr>
            <a:spLocks noGrp="1"/>
          </p:cNvSpPr>
          <p:nvPr>
            <p:ph idx="1"/>
          </p:nvPr>
        </p:nvSpPr>
        <p:spPr>
          <a:xfrm>
            <a:off x="611560" y="2017713"/>
            <a:ext cx="8136904" cy="4114800"/>
          </a:xfrm>
        </p:spPr>
        <p:txBody>
          <a:bodyPr/>
          <a:lstStyle/>
          <a:p>
            <a:r>
              <a:rPr lang="ru-RU" altLang="ru-RU" sz="2000" dirty="0" smtClean="0"/>
              <a:t>государственное управление</a:t>
            </a:r>
          </a:p>
          <a:p>
            <a:r>
              <a:rPr lang="ru-RU" altLang="ru-RU" sz="2000" dirty="0" smtClean="0"/>
              <a:t>промышленность и сельское хозяйство</a:t>
            </a:r>
          </a:p>
          <a:p>
            <a:r>
              <a:rPr lang="ru-RU" altLang="ru-RU" sz="2000" dirty="0" smtClean="0"/>
              <a:t>военная сфера</a:t>
            </a:r>
          </a:p>
          <a:p>
            <a:r>
              <a:rPr lang="ru-RU" altLang="ru-RU" sz="2000" dirty="0" smtClean="0"/>
              <a:t>образование и здравоохранение</a:t>
            </a:r>
          </a:p>
          <a:p>
            <a:r>
              <a:rPr lang="ru-RU" altLang="ru-RU" sz="2000" dirty="0" smtClean="0"/>
              <a:t>транспорт</a:t>
            </a:r>
          </a:p>
          <a:p>
            <a:r>
              <a:rPr lang="ru-RU" altLang="ru-RU" sz="2000" dirty="0"/>
              <a:t>финансовая </a:t>
            </a:r>
            <a:r>
              <a:rPr lang="ru-RU" altLang="ru-RU" sz="2000" dirty="0" smtClean="0"/>
              <a:t>сфера и торговля</a:t>
            </a:r>
            <a:endParaRPr lang="ru-RU" altLang="ru-RU" sz="2000" dirty="0"/>
          </a:p>
          <a:p>
            <a:r>
              <a:rPr lang="ru-RU" altLang="ru-RU" sz="2000" dirty="0" smtClean="0"/>
              <a:t>энергетика </a:t>
            </a:r>
            <a:r>
              <a:rPr lang="ru-RU" altLang="ru-RU" sz="2000" dirty="0"/>
              <a:t>и </a:t>
            </a:r>
            <a:r>
              <a:rPr lang="ru-RU" altLang="ru-RU" sz="2000" dirty="0" smtClean="0"/>
              <a:t>энергоснабжение</a:t>
            </a:r>
          </a:p>
          <a:p>
            <a:r>
              <a:rPr lang="ru-RU" altLang="ru-RU" sz="2000" dirty="0" smtClean="0"/>
              <a:t>спорт</a:t>
            </a:r>
          </a:p>
          <a:p>
            <a:endParaRPr lang="ru-RU" altLang="ru-RU" sz="2000" dirty="0"/>
          </a:p>
          <a:p>
            <a:pPr marL="0" indent="0">
              <a:buNone/>
            </a:pPr>
            <a:r>
              <a:rPr lang="ru-RU" altLang="ru-RU" sz="2000" dirty="0" smtClean="0"/>
              <a:t>Метод особенно полезен в тех сферах, в которых неприменимы финансовые показатели эффективности: прибыль и т. п.</a:t>
            </a:r>
            <a:endParaRPr lang="ru-RU" alt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996952"/>
            <a:ext cx="8424936" cy="10081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/>
              <a:t>Метод </a:t>
            </a:r>
            <a:r>
              <a:rPr lang="en-US" altLang="ru-RU" sz="3200" dirty="0"/>
              <a:t>DEA </a:t>
            </a:r>
            <a:r>
              <a:rPr lang="ru-RU" altLang="ru-RU" sz="3200" dirty="0"/>
              <a:t>в России</a:t>
            </a:r>
            <a:endParaRPr lang="ru-RU" altLang="ru-RU" sz="3200" dirty="0" smtClean="0">
              <a:solidFill>
                <a:srgbClr val="FF0000"/>
              </a:solidFill>
            </a:endParaRP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467544" y="2016880"/>
            <a:ext cx="8415536" cy="41148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ru-RU" altLang="ru-RU" sz="1800" dirty="0" smtClean="0"/>
              <a:t>Первые </a:t>
            </a:r>
            <a:r>
              <a:rPr lang="ru-RU" altLang="ru-RU" sz="1800" dirty="0"/>
              <a:t>в России </a:t>
            </a:r>
            <a:r>
              <a:rPr lang="ru-RU" altLang="ru-RU" sz="1800" dirty="0" smtClean="0"/>
              <a:t>– В.</a:t>
            </a:r>
            <a:r>
              <a:rPr lang="ru-RU" sz="1800" dirty="0" smtClean="0"/>
              <a:t> </a:t>
            </a:r>
            <a:r>
              <a:rPr lang="ru-RU" altLang="ru-RU" sz="1800" dirty="0" smtClean="0"/>
              <a:t>Е.</a:t>
            </a:r>
            <a:r>
              <a:rPr lang="ru-RU" sz="1800" dirty="0"/>
              <a:t> </a:t>
            </a:r>
            <a:r>
              <a:rPr lang="ru-RU" altLang="ru-RU" sz="1800" dirty="0" err="1" smtClean="0"/>
              <a:t>Кривоножко</a:t>
            </a:r>
            <a:r>
              <a:rPr lang="ru-RU" altLang="ru-RU" sz="1800" dirty="0" smtClean="0"/>
              <a:t> </a:t>
            </a:r>
            <a:r>
              <a:rPr lang="ru-RU" altLang="ru-RU" sz="1800" dirty="0"/>
              <a:t>и его аспиранты и коллеги из Института системного анализа РАН, Ю. В. Федотов из СПбГУ. Их первые статьи по этому методу вышли еще в конце 90-х годов прошлого </a:t>
            </a:r>
            <a:r>
              <a:rPr lang="ru-RU" altLang="ru-RU" sz="1800" dirty="0" smtClean="0"/>
              <a:t>столетия.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altLang="ru-RU" sz="1800" dirty="0" err="1"/>
              <a:t>Кривоножко</a:t>
            </a:r>
            <a:r>
              <a:rPr lang="ru-RU" altLang="ru-RU" sz="1800" dirty="0"/>
              <a:t>, В. Е. Анализ деятельности сложных социально-экономических систем [Текст] / В. Е. </a:t>
            </a:r>
            <a:r>
              <a:rPr lang="ru-RU" altLang="ru-RU" sz="1800" dirty="0" err="1"/>
              <a:t>Кривоножко</a:t>
            </a:r>
            <a:r>
              <a:rPr lang="ru-RU" altLang="ru-RU" sz="1800" dirty="0"/>
              <a:t>, А. В. </a:t>
            </a:r>
            <a:r>
              <a:rPr lang="ru-RU" altLang="ru-RU" sz="1800" dirty="0" err="1"/>
              <a:t>Лычев</a:t>
            </a:r>
            <a:r>
              <a:rPr lang="ru-RU" altLang="ru-RU" sz="1800" dirty="0"/>
              <a:t>. – М. : Издательский отдел </a:t>
            </a:r>
            <a:r>
              <a:rPr lang="ru-RU" altLang="ru-RU" sz="1800" dirty="0" smtClean="0"/>
              <a:t>факультета ВМ </a:t>
            </a:r>
            <a:r>
              <a:rPr lang="ru-RU" altLang="ru-RU" sz="1800" dirty="0"/>
              <a:t>и К МГУ ; МАКС Пресс, 2010. – 208 с</a:t>
            </a:r>
            <a:r>
              <a:rPr lang="ru-RU" altLang="ru-RU" sz="1800" dirty="0" smtClean="0"/>
              <a:t>.</a:t>
            </a:r>
          </a:p>
          <a:p>
            <a:pPr marL="0" indent="0">
              <a:buNone/>
            </a:pPr>
            <a:endParaRPr lang="ru-RU" altLang="ru-RU" sz="2000" dirty="0" smtClean="0"/>
          </a:p>
          <a:p>
            <a:pPr marL="0" indent="0">
              <a:buNone/>
            </a:pPr>
            <a:r>
              <a:rPr lang="ru-RU" altLang="ru-RU" sz="2000" b="1" dirty="0" smtClean="0"/>
              <a:t>Русскоязычное название</a:t>
            </a:r>
          </a:p>
          <a:p>
            <a:pPr>
              <a:buSzPct val="120000"/>
              <a:buFont typeface="Wingdings" panose="05000000000000000000" pitchFamily="2" charset="2"/>
              <a:buChar char="§"/>
            </a:pPr>
            <a:r>
              <a:rPr lang="ru-RU" altLang="ru-RU" sz="1800" dirty="0" smtClean="0"/>
              <a:t>В</a:t>
            </a:r>
            <a:r>
              <a:rPr lang="ru-RU" altLang="ru-RU" sz="1800" dirty="0"/>
              <a:t>. Е. </a:t>
            </a:r>
            <a:r>
              <a:rPr lang="ru-RU" altLang="ru-RU" sz="1800" dirty="0" err="1"/>
              <a:t>Кривоножко</a:t>
            </a:r>
            <a:r>
              <a:rPr lang="ru-RU" altLang="ru-RU" sz="1800" dirty="0"/>
              <a:t> и его коллеги используют </a:t>
            </a:r>
            <a:r>
              <a:rPr lang="ru-RU" altLang="ru-RU" sz="1800" dirty="0" smtClean="0"/>
              <a:t>название </a:t>
            </a:r>
            <a:r>
              <a:rPr lang="ru-RU" altLang="ru-RU" sz="1800" dirty="0"/>
              <a:t>– </a:t>
            </a:r>
            <a:r>
              <a:rPr lang="ru-RU" altLang="ru-RU" sz="1800" dirty="0" smtClean="0"/>
              <a:t>«</a:t>
            </a:r>
            <a:r>
              <a:rPr lang="ru-RU" altLang="ru-RU" sz="1800" dirty="0"/>
              <a:t>Анализ Среды Функционирования» (АСФ</a:t>
            </a:r>
            <a:r>
              <a:rPr lang="ru-RU" altLang="ru-RU" sz="1800" dirty="0" smtClean="0"/>
              <a:t>).</a:t>
            </a:r>
            <a:endParaRPr lang="ru-RU" altLang="ru-RU" sz="1800" dirty="0"/>
          </a:p>
          <a:p>
            <a:pPr>
              <a:spcBef>
                <a:spcPts val="0"/>
              </a:spcBef>
            </a:pPr>
            <a:r>
              <a:rPr lang="ru-RU" altLang="ru-RU" sz="1800" dirty="0" smtClean="0"/>
              <a:t>Другие варианты: </a:t>
            </a:r>
            <a:r>
              <a:rPr lang="ru-RU" altLang="ru-RU" sz="1800" dirty="0"/>
              <a:t>«метод обволакивающей поверхности</a:t>
            </a:r>
            <a:r>
              <a:rPr lang="ru-RU" altLang="ru-RU" sz="1800" dirty="0" smtClean="0"/>
              <a:t>», «</a:t>
            </a:r>
            <a:r>
              <a:rPr lang="ru-RU" altLang="ru-RU" sz="1800" dirty="0"/>
              <a:t>метод оболочки данных</a:t>
            </a:r>
            <a:r>
              <a:rPr lang="ru-RU" altLang="ru-RU" sz="1800" dirty="0" smtClean="0"/>
              <a:t>», «</a:t>
            </a:r>
            <a:r>
              <a:rPr lang="ru-RU" altLang="ru-RU" sz="1800" dirty="0"/>
              <a:t>анализ свертки данных</a:t>
            </a:r>
            <a:r>
              <a:rPr lang="ru-RU" altLang="ru-RU" sz="1800" dirty="0" smtClean="0"/>
              <a:t>», «</a:t>
            </a:r>
            <a:r>
              <a:rPr lang="ru-RU" altLang="ru-RU" sz="1800" dirty="0"/>
              <a:t>непараметрический метод анализа оболочки данных (АОД</a:t>
            </a:r>
            <a:r>
              <a:rPr lang="ru-RU" altLang="ru-RU" sz="1800" dirty="0" smtClean="0"/>
              <a:t>)», «</a:t>
            </a:r>
            <a:r>
              <a:rPr lang="ru-RU" altLang="ru-RU" sz="1800" dirty="0"/>
              <a:t>анализ „упаковки” (охвата) данных</a:t>
            </a:r>
            <a:r>
              <a:rPr lang="ru-RU" altLang="ru-RU" sz="1800" dirty="0" smtClean="0"/>
              <a:t>», </a:t>
            </a:r>
            <a:r>
              <a:rPr lang="en-US" sz="1800" dirty="0" smtClean="0"/>
              <a:t>DEA</a:t>
            </a:r>
            <a:r>
              <a:rPr lang="ru-RU" sz="1800" dirty="0" smtClean="0"/>
              <a:t>-анализ.</a:t>
            </a:r>
            <a:endParaRPr lang="ru-RU" altLang="ru-RU" sz="1800" dirty="0"/>
          </a:p>
          <a:p>
            <a:pPr marL="0" indent="0">
              <a:spcBef>
                <a:spcPts val="1200"/>
              </a:spcBef>
              <a:buNone/>
            </a:pPr>
            <a:endParaRPr lang="ru-RU" altLang="ru-RU" sz="1800" dirty="0"/>
          </a:p>
          <a:p>
            <a:pPr marL="0" indent="0">
              <a:spcBef>
                <a:spcPts val="1200"/>
              </a:spcBef>
              <a:buNone/>
            </a:pPr>
            <a:endParaRPr lang="ru-RU" altLang="ru-RU" sz="1800" dirty="0"/>
          </a:p>
          <a:p>
            <a:pPr marL="0" indent="0">
              <a:spcBef>
                <a:spcPts val="1200"/>
              </a:spcBef>
              <a:buNone/>
            </a:pPr>
            <a:endParaRPr lang="ru-RU" altLang="ru-RU" sz="1800" dirty="0"/>
          </a:p>
          <a:p>
            <a:pPr marL="0" indent="0">
              <a:spcBef>
                <a:spcPts val="1200"/>
              </a:spcBef>
              <a:buNone/>
            </a:pPr>
            <a:endParaRPr lang="ru-RU" altLang="ru-RU" sz="1800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B0A4C52-898D-4AA8-BC81-D0A8293C9558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177216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150940" y="908720"/>
            <a:ext cx="7793037" cy="767681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Введение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sz="2000" dirty="0" smtClean="0"/>
              <a:t>Актуальная проблема – </a:t>
            </a:r>
            <a:r>
              <a:rPr lang="ru-RU" sz="2000" dirty="0"/>
              <a:t>повышение качества образования</a:t>
            </a:r>
            <a:r>
              <a:rPr lang="ru-RU" sz="2000" dirty="0" smtClean="0"/>
              <a:t>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sz="2000" dirty="0" smtClean="0"/>
              <a:t>Общепринятое средство </a:t>
            </a:r>
            <a:r>
              <a:rPr lang="ru-RU" sz="2000" dirty="0"/>
              <a:t>для оценки достигнутого уровня качества </a:t>
            </a:r>
            <a:r>
              <a:rPr lang="ru-RU" sz="2000" dirty="0" smtClean="0"/>
              <a:t>– различные </a:t>
            </a:r>
            <a:r>
              <a:rPr lang="ru-RU" sz="2000" dirty="0"/>
              <a:t>международные рейтинги университетов, например, Шанхайский </a:t>
            </a:r>
            <a:r>
              <a:rPr lang="ru-RU" sz="2000" dirty="0" smtClean="0"/>
              <a:t>рейтинг.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sz="2000" dirty="0"/>
              <a:t>Однако в этих рейтингах фигурируют </a:t>
            </a:r>
            <a:r>
              <a:rPr lang="ru-RU" sz="2000" i="1" dirty="0"/>
              <a:t>отдельные</a:t>
            </a:r>
            <a:r>
              <a:rPr lang="ru-RU" sz="2000" dirty="0"/>
              <a:t> университеты, а не системы высшего образования стран мира в </a:t>
            </a:r>
            <a:r>
              <a:rPr lang="ru-RU" sz="2000" dirty="0" smtClean="0"/>
              <a:t>целом.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sz="2000" dirty="0" smtClean="0"/>
              <a:t>Компания </a:t>
            </a:r>
            <a:r>
              <a:rPr lang="ru-RU" sz="2000" dirty="0" err="1"/>
              <a:t>Quacquarelli</a:t>
            </a:r>
            <a:r>
              <a:rPr lang="ru-RU" sz="2000" dirty="0"/>
              <a:t> </a:t>
            </a:r>
            <a:r>
              <a:rPr lang="ru-RU" sz="2000" dirty="0" err="1" smtClean="0"/>
              <a:t>Symonds</a:t>
            </a:r>
            <a:r>
              <a:rPr lang="ru-RU" sz="2000" dirty="0" smtClean="0"/>
              <a:t> </a:t>
            </a:r>
            <a:r>
              <a:rPr lang="ru-RU" sz="2000" dirty="0"/>
              <a:t>в 2016 г. </a:t>
            </a:r>
            <a:r>
              <a:rPr lang="ru-RU" sz="2000" dirty="0" smtClean="0"/>
              <a:t>предприняла попытку </a:t>
            </a:r>
            <a:r>
              <a:rPr lang="ru-RU" sz="2000" dirty="0"/>
              <a:t>сравнить также и системы образования разных </a:t>
            </a:r>
            <a:r>
              <a:rPr lang="ru-RU" sz="2000" dirty="0" smtClean="0"/>
              <a:t>стран.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sz="2000" dirty="0"/>
              <a:t>Она разработала специальную методику и на ее основе сформировала рейтинг стран с лучшей системой высшего образования – </a:t>
            </a:r>
            <a:r>
              <a:rPr lang="en-US" sz="2000" dirty="0"/>
              <a:t>QS Higher Education System Strength </a:t>
            </a:r>
            <a:r>
              <a:rPr lang="en-US" sz="2000" dirty="0" smtClean="0"/>
              <a:t>Rankings</a:t>
            </a:r>
            <a:r>
              <a:rPr lang="ru-RU" sz="2000" dirty="0" smtClean="0"/>
              <a:t>.</a:t>
            </a:r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255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Модель и показатели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17713"/>
            <a:ext cx="8487544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dirty="0"/>
              <a:t>Метод требует разделения показателей на так называемые входные (входы, </a:t>
            </a:r>
            <a:r>
              <a:rPr lang="ru-RU" sz="1800" dirty="0" err="1"/>
              <a:t>inputs</a:t>
            </a:r>
            <a:r>
              <a:rPr lang="ru-RU" sz="1800" dirty="0"/>
              <a:t>) и выходные (выходы, </a:t>
            </a:r>
            <a:r>
              <a:rPr lang="ru-RU" sz="1800" dirty="0" err="1"/>
              <a:t>outputs</a:t>
            </a:r>
            <a:r>
              <a:rPr lang="ru-RU" sz="1800" dirty="0" smtClean="0"/>
              <a:t>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 smtClean="0"/>
              <a:t>Входные </a:t>
            </a:r>
            <a:r>
              <a:rPr lang="ru-RU" sz="1800" dirty="0"/>
              <a:t>показатели – это используемые ресурсы, а выходные – это полученные результаты</a:t>
            </a:r>
            <a:r>
              <a:rPr lang="ru-RU" sz="18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 smtClean="0"/>
              <a:t>Входной показатель: «</a:t>
            </a:r>
            <a:r>
              <a:rPr lang="ru-RU" sz="1800" dirty="0"/>
              <a:t>Экономическая ситуация</a:t>
            </a:r>
            <a:r>
              <a:rPr lang="ru-RU" sz="1800" dirty="0" smtClean="0"/>
              <a:t>».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 smtClean="0"/>
              <a:t>Выходные показатели (результаты): «</a:t>
            </a:r>
            <a:r>
              <a:rPr lang="ru-RU" sz="1800" dirty="0"/>
              <a:t>Общий уровень системы образования», </a:t>
            </a:r>
            <a:r>
              <a:rPr lang="ru-RU" sz="1800" dirty="0" smtClean="0"/>
              <a:t>«</a:t>
            </a:r>
            <a:r>
              <a:rPr lang="ru-RU" sz="1800" dirty="0"/>
              <a:t>Доступность качественного образования</a:t>
            </a:r>
            <a:r>
              <a:rPr lang="ru-RU" sz="1800" dirty="0" smtClean="0"/>
              <a:t>» </a:t>
            </a:r>
            <a:r>
              <a:rPr lang="ru-RU" sz="1800" dirty="0"/>
              <a:t>и </a:t>
            </a:r>
            <a:r>
              <a:rPr lang="ru-RU" sz="1800" dirty="0" smtClean="0"/>
              <a:t>«</a:t>
            </a:r>
            <a:r>
              <a:rPr lang="ru-RU" sz="1800" dirty="0"/>
              <a:t>Ведущий университет</a:t>
            </a:r>
            <a:r>
              <a:rPr lang="ru-RU" sz="1800" dirty="0" smtClean="0"/>
              <a:t>».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/>
              <a:t>Воспользуемся моделью </a:t>
            </a:r>
            <a:r>
              <a:rPr lang="en-US" sz="1800" dirty="0"/>
              <a:t>BCC</a:t>
            </a:r>
            <a:r>
              <a:rPr lang="ru-RU" sz="1800" dirty="0"/>
              <a:t>, </a:t>
            </a:r>
            <a:r>
              <a:rPr lang="ru-RU" sz="1800" i="1" dirty="0"/>
              <a:t>ориентированной на </a:t>
            </a:r>
            <a:r>
              <a:rPr lang="ru-RU" sz="1800" i="1" dirty="0" smtClean="0"/>
              <a:t>выход</a:t>
            </a:r>
            <a:r>
              <a:rPr lang="ru-RU" sz="1800" dirty="0" smtClean="0"/>
              <a:t>, поскольку </a:t>
            </a:r>
            <a:r>
              <a:rPr lang="ru-RU" sz="1800" dirty="0"/>
              <a:t>желательным изменением значений показателей </a:t>
            </a:r>
            <a:r>
              <a:rPr lang="ru-RU" sz="1800" dirty="0" smtClean="0"/>
              <a:t>для неэффективных объектов будет их увеличение.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E0BC4-83F0-4784-9809-BC17C122600B}" type="slidenum">
              <a:rPr lang="ru-RU" sz="4400" smtClean="0"/>
              <a:pPr>
                <a:defRPr/>
              </a:pPr>
              <a:t>20</a:t>
            </a:fld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50491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Результаты </a:t>
            </a:r>
            <a:r>
              <a:rPr lang="ru-RU" sz="3200" dirty="0" smtClean="0"/>
              <a:t>исследования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E0BC4-83F0-4784-9809-BC17C122600B}" type="slidenum">
              <a:rPr lang="ru-RU" sz="4400" smtClean="0"/>
              <a:pPr>
                <a:defRPr/>
              </a:pPr>
              <a:t>21</a:t>
            </a:fld>
            <a:endParaRPr lang="ru-RU" sz="4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70533"/>
              </p:ext>
            </p:extLst>
          </p:nvPr>
        </p:nvGraphicFramePr>
        <p:xfrm>
          <a:off x="396255" y="1988840"/>
          <a:ext cx="8424216" cy="4176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0229"/>
                <a:gridCol w="2932042"/>
                <a:gridCol w="2451154"/>
                <a:gridCol w="1710791"/>
              </a:tblGrid>
              <a:tr h="6915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Ранг </a:t>
                      </a:r>
                      <a:r>
                        <a:rPr lang="en-US" sz="1600" dirty="0">
                          <a:effectLst/>
                        </a:rPr>
                        <a:t>DEA</a:t>
                      </a:r>
                      <a:r>
                        <a:rPr lang="ru-RU" sz="1600" dirty="0">
                          <a:effectLst/>
                        </a:rPr>
                        <a:t/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(АСФ)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Страна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Эффективность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Прежний ранг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1–8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Австралия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1,000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1–8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Бельгия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1,000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1–8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Дания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1,000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1–8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Италия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1,000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1–8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Канада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1,000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1–8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Норвегия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1,000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1–8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Сингапур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1,000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1–8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США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1,000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Великобритания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0,998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Швейцария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0,998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. . .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0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26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Россия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0,847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26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18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Результаты </a:t>
            </a:r>
            <a:r>
              <a:rPr lang="ru-RU" sz="3200" dirty="0" smtClean="0"/>
              <a:t>исследования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E0BC4-83F0-4784-9809-BC17C122600B}" type="slidenum">
              <a:rPr lang="ru-RU" sz="4400" smtClean="0"/>
              <a:pPr>
                <a:defRPr/>
              </a:pPr>
              <a:t>22</a:t>
            </a:fld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pPr marL="0" lvl="0" indent="0">
              <a:buNone/>
            </a:pPr>
            <a:r>
              <a:rPr lang="ru-RU" sz="1800" dirty="0"/>
              <a:t>Места в первой десятке сохранили только 4 страны: Австралия, Канада, США и Великобритания. Остальные члены первой десятки из нее выбыли.</a:t>
            </a:r>
            <a:endParaRPr lang="ru-RU" sz="1800" b="1" dirty="0" smtClean="0"/>
          </a:p>
          <a:p>
            <a:pPr lvl="0"/>
            <a:endParaRPr lang="ru-RU" sz="1800" b="1" dirty="0"/>
          </a:p>
          <a:p>
            <a:pPr marL="0" lvl="0" indent="0">
              <a:buNone/>
            </a:pPr>
            <a:r>
              <a:rPr lang="ru-RU" sz="1800" b="1" dirty="0" smtClean="0"/>
              <a:t>Прежние страны-лидеры</a:t>
            </a: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026848"/>
              </p:ext>
            </p:extLst>
          </p:nvPr>
        </p:nvGraphicFramePr>
        <p:xfrm>
          <a:off x="611560" y="3429000"/>
          <a:ext cx="8064895" cy="2592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3490"/>
                <a:gridCol w="2806981"/>
                <a:gridCol w="2346604"/>
                <a:gridCol w="1637820"/>
              </a:tblGrid>
              <a:tr h="7365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Ранг </a:t>
                      </a:r>
                      <a:r>
                        <a:rPr lang="en-US" sz="1800" dirty="0">
                          <a:effectLst/>
                        </a:rPr>
                        <a:t>DEA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ru-RU" sz="1800" dirty="0">
                          <a:effectLst/>
                        </a:rPr>
                        <a:t>АСФ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Страна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Эффективность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Прежний ранг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9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Германия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0,991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9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Франция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0,975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9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Китай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0,970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9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Южная Корея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0,959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9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Нидерланды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0,958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9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Япония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0,955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40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Результаты </a:t>
            </a:r>
            <a:r>
              <a:rPr lang="ru-RU" sz="3200" dirty="0" smtClean="0"/>
              <a:t>исследования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E0BC4-83F0-4784-9809-BC17C122600B}" type="slidenum">
              <a:rPr lang="ru-RU" sz="4400" smtClean="0"/>
              <a:pPr>
                <a:defRPr/>
              </a:pPr>
              <a:t>23</a:t>
            </a:fld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06488"/>
            <a:ext cx="8415536" cy="41148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В </a:t>
            </a:r>
            <a:r>
              <a:rPr lang="ru-RU" sz="2000" dirty="0"/>
              <a:t>качестве эталонных объектов для России «назначены» США и Сингапур с весами 0,709 и 0,291 соответственно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b="1" dirty="0" smtClean="0"/>
          </a:p>
          <a:p>
            <a:pPr marL="0" indent="0">
              <a:buNone/>
            </a:pPr>
            <a:endParaRPr lang="ru-RU" sz="2000" b="1" dirty="0" smtClean="0"/>
          </a:p>
          <a:p>
            <a:pPr marL="0" indent="0">
              <a:buNone/>
            </a:pPr>
            <a:endParaRPr lang="ru-RU" sz="2000" b="1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ru-RU" sz="2000" b="1" dirty="0" smtClean="0"/>
              <a:t>Результаты </a:t>
            </a:r>
            <a:r>
              <a:rPr lang="ru-RU" sz="2000" b="1" dirty="0"/>
              <a:t>для России</a:t>
            </a:r>
            <a:endParaRPr lang="ru-RU" sz="2000" dirty="0"/>
          </a:p>
          <a:p>
            <a:pPr marL="0" indent="0">
              <a:buNone/>
            </a:pP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462299"/>
              </p:ext>
            </p:extLst>
          </p:nvPr>
        </p:nvGraphicFramePr>
        <p:xfrm>
          <a:off x="611560" y="4543392"/>
          <a:ext cx="7992888" cy="1621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8512"/>
                <a:gridCol w="1584176"/>
                <a:gridCol w="1800200"/>
              </a:tblGrid>
              <a:tr h="493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Показатель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Исходное значение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</a:rPr>
                        <a:t>Рекомендуемое значение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79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Общий уровень системы образования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63,5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98,719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9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Доступность качественного образования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85,613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6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Ведущий университет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84,4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99,621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041908"/>
              </p:ext>
            </p:extLst>
          </p:nvPr>
        </p:nvGraphicFramePr>
        <p:xfrm>
          <a:off x="611560" y="2564904"/>
          <a:ext cx="7992888" cy="15841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3786"/>
                <a:gridCol w="1237020"/>
                <a:gridCol w="1237020"/>
                <a:gridCol w="1237020"/>
                <a:gridCol w="1148042"/>
              </a:tblGrid>
              <a:tr h="3007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Страна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Показатели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 b="1" i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 b="1" i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 b="1" i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 b="1" i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275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США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275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Сингапур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95,6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50,6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98,7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275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Россия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63,5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84,4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72,1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40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Попытка анализа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E0BC4-83F0-4784-9809-BC17C122600B}" type="slidenum">
              <a:rPr lang="ru-RU" sz="4400" smtClean="0"/>
              <a:pPr>
                <a:defRPr/>
              </a:pPr>
              <a:t>24</a:t>
            </a:fld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dirty="0"/>
              <a:t>В результате оказалось, что 8 стран получили наивысший показатель эффективности – 1,000. </a:t>
            </a:r>
            <a:endParaRPr lang="ru-RU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/>
              <a:t>Точки</a:t>
            </a:r>
            <a:r>
              <a:rPr lang="ru-RU" sz="2000" dirty="0"/>
              <a:t>, соответствующие этим странам, образуют Парето-оптимальное множество, поэтому выявление абсолютного победителя требует привлечения дополнительной информации.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/>
              <a:t>Положение России в рейтинге не изменилось. Однако следует учесть, что если в прежнем рейтинге ее итоговый индекс составлял 59,8, т. е. 59,8 процентов от максимального, то в новом рейтинге при том же самом ранге (26-е место) ее эффективность составляет 0,847, т. е. 84,7 процента от уровня наивысшей фактической эффективности. </a:t>
            </a:r>
            <a:endParaRPr lang="ru-RU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/>
              <a:t>Очень низкое значение показателя «Доступность </a:t>
            </a:r>
            <a:r>
              <a:rPr lang="ru-RU" sz="2000" dirty="0"/>
              <a:t>качественного образования</a:t>
            </a:r>
            <a:r>
              <a:rPr lang="ru-RU" sz="2000" dirty="0" smtClean="0"/>
              <a:t>» – 19.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016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Конференция в Красноярске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/>
              <a:t>ХXI</a:t>
            </a:r>
            <a:r>
              <a:rPr lang="en-US" sz="2000" dirty="0" smtClean="0"/>
              <a:t>I</a:t>
            </a:r>
            <a:r>
              <a:rPr lang="ru-RU" sz="2000" dirty="0" smtClean="0"/>
              <a:t> Международная научно-практическая конференция, посвященная </a:t>
            </a:r>
            <a:r>
              <a:rPr lang="ru-RU" sz="2000" dirty="0"/>
              <a:t>памяти генерального конструктора ракетно-космических систем академика Михаила Федоровича </a:t>
            </a:r>
            <a:r>
              <a:rPr lang="ru-RU" sz="2000" dirty="0" err="1" smtClean="0"/>
              <a:t>Решетнева</a:t>
            </a:r>
            <a:r>
              <a:rPr lang="ru-RU" sz="2000" dirty="0" smtClean="0"/>
              <a:t> «</a:t>
            </a:r>
            <a:r>
              <a:rPr lang="ru-RU" sz="2000" dirty="0"/>
              <a:t>РЕШЕТНЕВСКИЕ ЧТЕНИЯ</a:t>
            </a:r>
            <a:r>
              <a:rPr lang="ru-RU" sz="2000" dirty="0" smtClean="0"/>
              <a:t>»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reshetnev.sibsau.ru/main_page</a:t>
            </a:r>
            <a:endParaRPr lang="ru-RU" sz="2000" dirty="0" smtClean="0"/>
          </a:p>
          <a:p>
            <a:pPr>
              <a:buFont typeface="Wingdings" panose="05000000000000000000" pitchFamily="2" charset="2"/>
              <a:buChar char="q"/>
            </a:pPr>
            <a:endParaRPr lang="ru-RU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/>
              <a:t>Ориентировочные даты проведения: 08–11 </a:t>
            </a:r>
            <a:r>
              <a:rPr lang="ru-RU" sz="2000" dirty="0"/>
              <a:t>ноября </a:t>
            </a:r>
            <a:r>
              <a:rPr lang="ru-RU" sz="2000" dirty="0" smtClean="0"/>
              <a:t>2018 </a:t>
            </a:r>
            <a:r>
              <a:rPr lang="ru-RU" sz="2000" dirty="0"/>
              <a:t>г</a:t>
            </a:r>
            <a:r>
              <a:rPr lang="ru-RU" sz="20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/>
              <a:t>Секция 24. </a:t>
            </a:r>
            <a:r>
              <a:rPr lang="ru-RU" sz="2000" dirty="0"/>
              <a:t>Эффективность функционирования сложных систем (теория эффективности, методы исследования, </a:t>
            </a:r>
            <a:r>
              <a:rPr lang="ru-RU" sz="2000" dirty="0" err="1"/>
              <a:t>Data</a:t>
            </a:r>
            <a:r>
              <a:rPr lang="ru-RU" sz="2000" dirty="0"/>
              <a:t> </a:t>
            </a:r>
            <a:r>
              <a:rPr lang="ru-RU" sz="2000" dirty="0" err="1"/>
              <a:t>Envelopment</a:t>
            </a:r>
            <a:r>
              <a:rPr lang="ru-RU" sz="2000" dirty="0"/>
              <a:t> </a:t>
            </a:r>
            <a:r>
              <a:rPr lang="ru-RU" sz="2000" dirty="0" err="1" smtClean="0"/>
              <a:t>Analysis</a:t>
            </a:r>
            <a:r>
              <a:rPr lang="ru-RU" sz="2000" dirty="0" smtClean="0"/>
              <a:t> / Анализ </a:t>
            </a:r>
            <a:r>
              <a:rPr lang="ru-RU" sz="2000" dirty="0"/>
              <a:t>Среды Функционирования</a:t>
            </a:r>
            <a:r>
              <a:rPr lang="ru-RU" sz="2000" dirty="0" smtClean="0"/>
              <a:t>)</a:t>
            </a:r>
            <a:endParaRPr lang="en-US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E0BC4-83F0-4784-9809-BC17C122600B}" type="slidenum">
              <a:rPr lang="ru-RU" sz="4400" smtClean="0"/>
              <a:pPr>
                <a:defRPr/>
              </a:pPr>
              <a:t>25</a:t>
            </a:fld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8369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3565"/>
            <a:ext cx="7772400" cy="1131887"/>
          </a:xfrm>
        </p:spPr>
        <p:txBody>
          <a:bodyPr/>
          <a:lstStyle/>
          <a:p>
            <a:pPr eaLnBrk="1" hangingPunct="1"/>
            <a:r>
              <a:rPr lang="ru-RU" altLang="ru-RU" sz="4800" smtClean="0"/>
              <a:t>Спасибо за внимание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150940" y="908720"/>
            <a:ext cx="7793037" cy="767681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Методика компании </a:t>
            </a:r>
            <a:br>
              <a:rPr lang="ru-RU" altLang="ru-RU" sz="3200" dirty="0" smtClean="0"/>
            </a:br>
            <a:r>
              <a:rPr lang="ru-RU" sz="3200" dirty="0" err="1" smtClean="0"/>
              <a:t>Quacquarelli</a:t>
            </a:r>
            <a:r>
              <a:rPr lang="ru-RU" sz="3200" dirty="0" smtClean="0"/>
              <a:t> </a:t>
            </a:r>
            <a:r>
              <a:rPr lang="ru-RU" sz="3200" dirty="0" err="1"/>
              <a:t>Symonds</a:t>
            </a:r>
            <a:endParaRPr lang="ru-RU" altLang="ru-RU" sz="3200" dirty="0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395536" y="2017713"/>
            <a:ext cx="8559552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2000" dirty="0" smtClean="0"/>
              <a:t>Показатели:</a:t>
            </a:r>
          </a:p>
          <a:p>
            <a:pPr>
              <a:buSzPct val="100000"/>
              <a:buFont typeface="+mj-lt"/>
              <a:buAutoNum type="arabicPeriod"/>
            </a:pPr>
            <a:r>
              <a:rPr lang="ru-RU" sz="1800" b="1" dirty="0"/>
              <a:t>Общий уровень системы образования (</a:t>
            </a:r>
            <a:r>
              <a:rPr lang="ru-RU" sz="1800" b="1" dirty="0" err="1"/>
              <a:t>System</a:t>
            </a:r>
            <a:r>
              <a:rPr lang="ru-RU" sz="1800" b="1" dirty="0"/>
              <a:t> </a:t>
            </a:r>
            <a:r>
              <a:rPr lang="ru-RU" sz="1800" b="1" dirty="0" err="1"/>
              <a:t>strength</a:t>
            </a:r>
            <a:r>
              <a:rPr lang="ru-RU" sz="1800" b="1" dirty="0" smtClean="0"/>
              <a:t>).</a:t>
            </a:r>
            <a:br>
              <a:rPr lang="ru-RU" sz="1800" b="1" dirty="0" smtClean="0"/>
            </a:br>
            <a:r>
              <a:rPr lang="ru-RU" sz="1800" dirty="0" smtClean="0"/>
              <a:t>Значение </a:t>
            </a:r>
            <a:r>
              <a:rPr lang="ru-RU" sz="1800" dirty="0"/>
              <a:t>показателя вычисляется путем деления числа университетов данной страны, входящих в число первых 700 лучших университетов по рейтингу </a:t>
            </a:r>
            <a:r>
              <a:rPr lang="ru-RU" sz="1800" dirty="0" err="1"/>
              <a:t>Quacquarelli</a:t>
            </a:r>
            <a:r>
              <a:rPr lang="ru-RU" sz="1800" dirty="0"/>
              <a:t> </a:t>
            </a:r>
            <a:r>
              <a:rPr lang="ru-RU" sz="1800" dirty="0" err="1" smtClean="0"/>
              <a:t>Symonds</a:t>
            </a:r>
            <a:r>
              <a:rPr lang="ru-RU" sz="1800" dirty="0" smtClean="0"/>
              <a:t>, </a:t>
            </a:r>
            <a:r>
              <a:rPr lang="ru-RU" sz="1800" dirty="0"/>
              <a:t>на среднюю позицию этих университетов в данном рейтинге</a:t>
            </a:r>
            <a:r>
              <a:rPr lang="ru-RU" sz="1800" dirty="0" smtClean="0"/>
              <a:t>.</a:t>
            </a:r>
          </a:p>
          <a:p>
            <a:pPr>
              <a:buSzPct val="100000"/>
              <a:buFont typeface="+mj-lt"/>
              <a:buAutoNum type="arabicPeriod"/>
            </a:pPr>
            <a:r>
              <a:rPr lang="ru-RU" sz="1800" b="1" dirty="0"/>
              <a:t>Доступность качественного образования (</a:t>
            </a:r>
            <a:r>
              <a:rPr lang="ru-RU" sz="1800" b="1" dirty="0" err="1"/>
              <a:t>Access</a:t>
            </a:r>
            <a:r>
              <a:rPr lang="ru-RU" sz="1800" b="1" dirty="0"/>
              <a:t>).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dirty="0" smtClean="0"/>
              <a:t>Значение </a:t>
            </a:r>
            <a:r>
              <a:rPr lang="ru-RU" sz="1800" dirty="0"/>
              <a:t>показателя вычисляется путем деления общего количества студентов в вузах данной страны, входящих в число 500 лучших университетов по рейтингу </a:t>
            </a:r>
            <a:r>
              <a:rPr lang="ru-RU" sz="1800" dirty="0" err="1" smtClean="0"/>
              <a:t>Quacquarelli</a:t>
            </a:r>
            <a:r>
              <a:rPr lang="ru-RU" sz="1800" dirty="0" smtClean="0"/>
              <a:t> </a:t>
            </a:r>
            <a:r>
              <a:rPr lang="ru-RU" sz="1800" dirty="0" err="1" smtClean="0"/>
              <a:t>Symonds</a:t>
            </a:r>
            <a:r>
              <a:rPr lang="ru-RU" sz="1800" dirty="0" smtClean="0"/>
              <a:t>, </a:t>
            </a:r>
            <a:r>
              <a:rPr lang="ru-RU" sz="1800" dirty="0"/>
              <a:t>на квадратный корень из численности населения этой страны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Число </a:t>
            </a:r>
            <a:r>
              <a:rPr lang="ru-RU" sz="1800" dirty="0"/>
              <a:t>студентов приводится к числу студентов очной формы обучения.</a:t>
            </a:r>
            <a:endParaRPr lang="ru-RU" sz="1800" dirty="0" smtClean="0"/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41018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150940" y="908720"/>
            <a:ext cx="7793037" cy="767681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Методика компании </a:t>
            </a:r>
            <a:br>
              <a:rPr lang="ru-RU" altLang="ru-RU" sz="3200" dirty="0" smtClean="0"/>
            </a:br>
            <a:r>
              <a:rPr lang="ru-RU" sz="3200" dirty="0" err="1" smtClean="0"/>
              <a:t>Quacquarelli</a:t>
            </a:r>
            <a:r>
              <a:rPr lang="ru-RU" sz="3200" dirty="0" smtClean="0"/>
              <a:t> </a:t>
            </a:r>
            <a:r>
              <a:rPr lang="ru-RU" sz="3200" dirty="0" err="1"/>
              <a:t>Symonds</a:t>
            </a:r>
            <a:endParaRPr lang="ru-RU" altLang="ru-RU" sz="3200" dirty="0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323528" y="2017713"/>
            <a:ext cx="863156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2000" dirty="0" smtClean="0"/>
              <a:t>Показатели (продолжение):</a:t>
            </a:r>
          </a:p>
          <a:p>
            <a:pPr>
              <a:buSzPct val="100000"/>
              <a:buFont typeface="+mj-lt"/>
              <a:buAutoNum type="arabicPeriod" startAt="3"/>
            </a:pPr>
            <a:r>
              <a:rPr lang="ru-RU" sz="1800" b="1" dirty="0"/>
              <a:t>Ведущий университет (</a:t>
            </a:r>
            <a:r>
              <a:rPr lang="ru-RU" sz="1800" b="1" dirty="0" err="1"/>
              <a:t>Flagship</a:t>
            </a:r>
            <a:r>
              <a:rPr lang="ru-RU" sz="1800" b="1" dirty="0"/>
              <a:t> </a:t>
            </a:r>
            <a:r>
              <a:rPr lang="ru-RU" sz="1800" b="1" dirty="0" err="1"/>
              <a:t>institution</a:t>
            </a:r>
            <a:r>
              <a:rPr lang="ru-RU" sz="1800" b="1" dirty="0"/>
              <a:t>).</a:t>
            </a:r>
            <a:r>
              <a:rPr lang="ru-RU" sz="1800" dirty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Значение </a:t>
            </a:r>
            <a:r>
              <a:rPr lang="ru-RU" sz="1800" dirty="0"/>
              <a:t>показателя определяется на основе того места, которое занимает лучший университет данной страны в рейтинге университетов </a:t>
            </a:r>
            <a:r>
              <a:rPr lang="ru-RU" sz="1800" dirty="0" err="1"/>
              <a:t>Quacquarelli</a:t>
            </a:r>
            <a:r>
              <a:rPr lang="ru-RU" sz="1800" dirty="0"/>
              <a:t> </a:t>
            </a:r>
            <a:r>
              <a:rPr lang="ru-RU" sz="1800" dirty="0" err="1" smtClean="0"/>
              <a:t>Symonds</a:t>
            </a:r>
            <a:r>
              <a:rPr lang="ru-RU" sz="1800" dirty="0" smtClean="0"/>
              <a:t>. </a:t>
            </a:r>
            <a:r>
              <a:rPr lang="ru-RU" sz="1800" dirty="0"/>
              <a:t>Это нормализованная оценка. При использовании этого показателя исходят из того, что успехи лучшего университета обусловлены наличием всей системы высшего образования данной страны. </a:t>
            </a:r>
            <a:endParaRPr lang="ru-RU" sz="1800" dirty="0" smtClean="0"/>
          </a:p>
          <a:p>
            <a:pPr>
              <a:buSzPct val="100000"/>
              <a:buFont typeface="+mj-lt"/>
              <a:buAutoNum type="arabicPeriod" startAt="3"/>
            </a:pPr>
            <a:r>
              <a:rPr lang="ru-RU" sz="1800" b="1" dirty="0"/>
              <a:t>Экономическая ситуация (</a:t>
            </a:r>
            <a:r>
              <a:rPr lang="ru-RU" sz="1800" b="1" dirty="0" err="1"/>
              <a:t>Economic</a:t>
            </a:r>
            <a:r>
              <a:rPr lang="ru-RU" sz="1800" b="1" dirty="0"/>
              <a:t> </a:t>
            </a:r>
            <a:r>
              <a:rPr lang="ru-RU" sz="1800" b="1" dirty="0" err="1"/>
              <a:t>context</a:t>
            </a:r>
            <a:r>
              <a:rPr lang="ru-RU" sz="1800" b="1" dirty="0" smtClean="0"/>
              <a:t>).</a:t>
            </a:r>
            <a:br>
              <a:rPr lang="ru-RU" sz="1800" b="1" dirty="0" smtClean="0"/>
            </a:br>
            <a:r>
              <a:rPr lang="ru-RU" sz="1800" dirty="0" smtClean="0"/>
              <a:t>Цель </a:t>
            </a:r>
            <a:r>
              <a:rPr lang="ru-RU" sz="1800" dirty="0"/>
              <a:t>этого показателя – оценить влияние национальных инвестиций в высшее образование. Его значение рассчитывается следующим образом: каждый университет получает определенное количество баллов в соответствии с тем местом, которое он занял в рейтинге университетов. При попадании в первые сто лучших университетов начисляется 7 баллов, во вторую сотню – 6 баллов, а в седьмую сотню – 1 балл. Затем сумма этих баллов соотносится с показателем валового внутреннего продукта на душу населения.</a:t>
            </a:r>
            <a:endParaRPr lang="ru-RU" sz="1800" dirty="0" smtClean="0"/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35247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150940" y="908720"/>
            <a:ext cx="7793037" cy="767681"/>
          </a:xfrm>
        </p:spPr>
        <p:txBody>
          <a:bodyPr/>
          <a:lstStyle/>
          <a:p>
            <a:pPr eaLnBrk="1" hangingPunct="1"/>
            <a:r>
              <a:rPr lang="ru-RU" altLang="ru-RU" sz="3200" dirty="0"/>
              <a:t>Методика компании </a:t>
            </a:r>
            <a:br>
              <a:rPr lang="ru-RU" altLang="ru-RU" sz="3200" dirty="0"/>
            </a:br>
            <a:r>
              <a:rPr lang="ru-RU" sz="3200" dirty="0" err="1"/>
              <a:t>Quacquarelli</a:t>
            </a:r>
            <a:r>
              <a:rPr lang="ru-RU" sz="3200" dirty="0"/>
              <a:t> </a:t>
            </a:r>
            <a:r>
              <a:rPr lang="ru-RU" sz="3200" dirty="0" err="1"/>
              <a:t>Symonds</a:t>
            </a:r>
            <a:endParaRPr lang="ru-RU" altLang="ru-RU" sz="3200" dirty="0" smtClean="0"/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44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r>
              <a:rPr lang="ru-RU" sz="2000" dirty="0"/>
              <a:t>Значения показателей нормированы таким образом, что максимальное значение равно 100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Для </a:t>
            </a:r>
            <a:r>
              <a:rPr lang="ru-RU" sz="2000" dirty="0"/>
              <a:t>получения итогового результата используется </a:t>
            </a:r>
            <a:r>
              <a:rPr lang="ru-RU" sz="2000" i="1" dirty="0"/>
              <a:t>линейная свертка</a:t>
            </a:r>
            <a:r>
              <a:rPr lang="ru-RU" sz="2000" dirty="0"/>
              <a:t> этих частных </a:t>
            </a:r>
            <a:r>
              <a:rPr lang="ru-RU" sz="2000" dirty="0" smtClean="0"/>
              <a:t>показателей.</a:t>
            </a:r>
          </a:p>
          <a:p>
            <a:r>
              <a:rPr lang="ru-RU" sz="2000" dirty="0" smtClean="0"/>
              <a:t>При </a:t>
            </a:r>
            <a:r>
              <a:rPr lang="ru-RU" sz="2000" dirty="0"/>
              <a:t>этом веса им присваиваются </a:t>
            </a:r>
            <a:r>
              <a:rPr lang="ru-RU" sz="2000" i="1" dirty="0"/>
              <a:t>одинаковые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Однако </a:t>
            </a:r>
            <a:r>
              <a:rPr lang="ru-RU" sz="2000" dirty="0"/>
              <a:t>никакого обоснования выбора таких весов не приводится.</a:t>
            </a:r>
          </a:p>
          <a:p>
            <a:r>
              <a:rPr lang="ru-RU" sz="2000" dirty="0"/>
              <a:t>Итоговые результаты публикуются для первых пятидесяти стран.</a:t>
            </a:r>
          </a:p>
        </p:txBody>
      </p:sp>
    </p:spTree>
    <p:extLst>
      <p:ext uri="{BB962C8B-B14F-4D97-AF65-F5344CB8AC3E}">
        <p14:creationId xmlns:p14="http://schemas.microsoft.com/office/powerpoint/2010/main" val="359241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150940" y="908720"/>
            <a:ext cx="7793037" cy="767681"/>
          </a:xfrm>
        </p:spPr>
        <p:txBody>
          <a:bodyPr/>
          <a:lstStyle/>
          <a:p>
            <a:pPr eaLnBrk="1" hangingPunct="1"/>
            <a:r>
              <a:rPr lang="ru-RU" sz="3200" dirty="0"/>
              <a:t>Итоговые индексы стран-лидеров</a:t>
            </a:r>
            <a:endParaRPr lang="ru-RU" altLang="ru-RU" sz="3200" dirty="0" smtClean="0"/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440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656614"/>
              </p:ext>
            </p:extLst>
          </p:nvPr>
        </p:nvGraphicFramePr>
        <p:xfrm>
          <a:off x="611560" y="2132856"/>
          <a:ext cx="7632845" cy="4072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2581"/>
                <a:gridCol w="2159873"/>
                <a:gridCol w="1271393"/>
                <a:gridCol w="852581"/>
                <a:gridCol w="852581"/>
                <a:gridCol w="852581"/>
                <a:gridCol w="791255"/>
              </a:tblGrid>
              <a:tr h="22402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Ранг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Страна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Индекс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Показатели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США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Великобритания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98,5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98,6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96,7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99,8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Германия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93,9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97,9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92,2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91,9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Австралия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92,6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98,6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97,8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85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Канада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90,2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85,9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97,6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97,2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80,2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Франция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86,6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85,9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97,3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86,2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Нидерланды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84,8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89,3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85,1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92,9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71,8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Китай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83,5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87,9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49,3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97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99,9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Южная Корея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80,1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77,9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67,6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95,6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79,4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Япония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78,5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83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53,1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95,3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82,8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. . 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26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Россия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59,8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63,5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84,4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72,1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5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150940" y="908720"/>
            <a:ext cx="7793037" cy="767681"/>
          </a:xfrm>
        </p:spPr>
        <p:txBody>
          <a:bodyPr/>
          <a:lstStyle/>
          <a:p>
            <a:pPr eaLnBrk="1" hangingPunct="1"/>
            <a:r>
              <a:rPr lang="ru-RU" sz="3200" dirty="0"/>
              <a:t>Предлагаемая модификация методики</a:t>
            </a:r>
            <a:endParaRPr lang="ru-RU" altLang="ru-RU" sz="3200" dirty="0" smtClean="0"/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z="44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r>
              <a:rPr lang="ru-RU" sz="2000" dirty="0" smtClean="0"/>
              <a:t>На </a:t>
            </a:r>
            <a:r>
              <a:rPr lang="ru-RU" sz="2000" dirty="0"/>
              <a:t>наш взгляд, недостатком существующей методики является назначение частным показателям </a:t>
            </a:r>
            <a:r>
              <a:rPr lang="ru-RU" sz="2000" i="1" dirty="0"/>
              <a:t>одинаковых весов</a:t>
            </a:r>
            <a:r>
              <a:rPr lang="ru-RU" sz="2000" dirty="0"/>
              <a:t>. Такой выбор трудно обосновать, поэтому он представляется весьма субъективным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Предлагается </a:t>
            </a:r>
            <a:r>
              <a:rPr lang="ru-RU" sz="2000" dirty="0"/>
              <a:t>модифицировать методику, применив на ее </a:t>
            </a:r>
            <a:r>
              <a:rPr lang="ru-RU" sz="2000" i="1" dirty="0"/>
              <a:t>финальной стадии </a:t>
            </a:r>
            <a:r>
              <a:rPr lang="ru-RU" sz="2000" dirty="0"/>
              <a:t>метод </a:t>
            </a:r>
            <a:r>
              <a:rPr lang="en-US" sz="2000" dirty="0"/>
              <a:t>Data Envelopment Analysis </a:t>
            </a:r>
            <a:r>
              <a:rPr lang="ru-RU" sz="2000" dirty="0"/>
              <a:t>(DEA) вместо простой линейной свертки частных показателей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r>
              <a:rPr lang="ru-RU" sz="2000" dirty="0" smtClean="0"/>
              <a:t>Метод </a:t>
            </a:r>
            <a:r>
              <a:rPr lang="en-US" sz="2000" dirty="0"/>
              <a:t>Data Envelopment Analysis </a:t>
            </a:r>
            <a:r>
              <a:rPr lang="ru-RU" sz="2000" dirty="0" smtClean="0"/>
              <a:t>применяется для оценки </a:t>
            </a:r>
            <a:r>
              <a:rPr lang="ru-RU" sz="2000" i="1" dirty="0" smtClean="0"/>
              <a:t>эффективности функционирования </a:t>
            </a:r>
            <a:r>
              <a:rPr lang="ru-RU" sz="2000" dirty="0" smtClean="0"/>
              <a:t>систем.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45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8AD626B-D253-4785-8277-B9E18A00EFA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4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Взгляд на понятие эффективности</a:t>
            </a:r>
            <a:br>
              <a:rPr lang="ru-RU" altLang="ru-RU" sz="3200" dirty="0" smtClean="0"/>
            </a:br>
            <a:r>
              <a:rPr lang="ru-RU" altLang="ru-RU" sz="3200" dirty="0" smtClean="0"/>
              <a:t>с двух позиций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2444695"/>
            <a:ext cx="8424936" cy="124341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ru-RU" altLang="ru-RU" sz="2400" dirty="0"/>
              <a:t>Эффективность </a:t>
            </a:r>
            <a:r>
              <a:rPr lang="ru-RU" altLang="ru-RU" sz="2400" dirty="0">
                <a:cs typeface="Arial" charset="0"/>
              </a:rPr>
              <a:t>― </a:t>
            </a:r>
            <a:r>
              <a:rPr lang="ru-RU" altLang="ru-RU" sz="2400" dirty="0"/>
              <a:t>степень достижения цели с учетом затрат ресурсов и времени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800"/>
              </a:spcAft>
            </a:pPr>
            <a:r>
              <a:rPr lang="ru-RU" altLang="ru-RU" sz="2200" dirty="0"/>
              <a:t>По-английски </a:t>
            </a:r>
            <a:r>
              <a:rPr lang="ru-RU" altLang="ru-RU" sz="2200" dirty="0">
                <a:cs typeface="Arial" charset="0"/>
              </a:rPr>
              <a:t>― </a:t>
            </a:r>
            <a:r>
              <a:rPr lang="ru-RU" altLang="ru-RU" sz="2200" dirty="0"/>
              <a:t>«</a:t>
            </a:r>
            <a:r>
              <a:rPr lang="en-US" altLang="ru-RU" sz="2200" dirty="0"/>
              <a:t>effectiveness</a:t>
            </a:r>
            <a:r>
              <a:rPr lang="ru-RU" altLang="ru-RU" sz="2200" dirty="0"/>
              <a:t>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1592" y="4338970"/>
            <a:ext cx="8396871" cy="13942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lvl="1" eaLnBrk="1" hangingPunct="1">
              <a:lnSpc>
                <a:spcPct val="90000"/>
              </a:lnSpc>
            </a:pPr>
            <a:r>
              <a:rPr lang="en-US" altLang="ru-RU" sz="2400" dirty="0" smtClean="0"/>
              <a:t> </a:t>
            </a:r>
          </a:p>
          <a:p>
            <a:pPr lvl="1" indent="-4572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ru-RU" altLang="ru-RU" sz="2400" dirty="0" smtClean="0"/>
              <a:t> </a:t>
            </a:r>
            <a:endParaRPr lang="ru-RU" altLang="ru-RU" sz="2400" dirty="0"/>
          </a:p>
          <a:p>
            <a:pPr lvl="1" eaLnBrk="1" hangingPunct="1">
              <a:lnSpc>
                <a:spcPct val="90000"/>
              </a:lnSpc>
            </a:pPr>
            <a:endParaRPr lang="ru-RU" altLang="ru-RU" sz="2400" dirty="0" smtClean="0"/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ru-RU" altLang="ru-RU" sz="2200" dirty="0" smtClean="0"/>
              <a:t>По-английски </a:t>
            </a:r>
            <a:r>
              <a:rPr lang="ru-RU" altLang="ru-RU" sz="2200" dirty="0" smtClean="0">
                <a:cs typeface="Arial" charset="0"/>
              </a:rPr>
              <a:t>― </a:t>
            </a:r>
            <a:r>
              <a:rPr lang="ru-RU" altLang="ru-RU" sz="2200" dirty="0" smtClean="0"/>
              <a:t>«</a:t>
            </a:r>
            <a:r>
              <a:rPr lang="en-US" altLang="ru-RU" sz="2200" dirty="0" smtClean="0"/>
              <a:t>efficiency</a:t>
            </a:r>
            <a:r>
              <a:rPr lang="ru-RU" altLang="ru-RU" sz="2200" dirty="0" smtClean="0"/>
              <a:t>»</a:t>
            </a:r>
            <a:endParaRPr lang="ru-RU" sz="22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905254"/>
              </p:ext>
            </p:extLst>
          </p:nvPr>
        </p:nvGraphicFramePr>
        <p:xfrm>
          <a:off x="773001" y="4470105"/>
          <a:ext cx="4807111" cy="903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1" name="Equation" r:id="rId3" imgW="2565360" imgH="495000" progId="Equation.DSMT4">
                  <p:embed/>
                </p:oleObj>
              </mc:Choice>
              <mc:Fallback>
                <p:oleObj name="Equation" r:id="rId3" imgW="2565360" imgH="495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001" y="4470105"/>
                        <a:ext cx="4807111" cy="9031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2595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Эффективность системы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000" dirty="0" smtClean="0"/>
              <a:t>Эффективность </a:t>
            </a:r>
            <a:r>
              <a:rPr lang="ru-RU" altLang="ru-RU" sz="2000" dirty="0" smtClean="0">
                <a:cs typeface="Arial" charset="0"/>
              </a:rPr>
              <a:t>―</a:t>
            </a:r>
            <a:r>
              <a:rPr lang="ru-RU" altLang="ru-RU" sz="2000" dirty="0" smtClean="0"/>
              <a:t> комплексное свойство любой целенаправленной деятельности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проявляется только в процессе  функционирования системы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отражает степень пригодности системы для ее использования по назначению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ru-RU" altLang="ru-RU" sz="1800" dirty="0" smtClean="0"/>
          </a:p>
          <a:p>
            <a:pPr marL="0" indent="0" eaLnBrk="1" hangingPunct="1">
              <a:buNone/>
            </a:pPr>
            <a:r>
              <a:rPr lang="ru-RU" altLang="ru-RU" sz="2000" dirty="0" smtClean="0"/>
              <a:t>Эффективность системы определяется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используемой </a:t>
            </a:r>
            <a:r>
              <a:rPr lang="ru-RU" altLang="ru-RU" sz="1800" dirty="0"/>
              <a:t>технологией функционирования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качеством </a:t>
            </a:r>
            <a:r>
              <a:rPr lang="ru-RU" altLang="ru-RU" sz="1800" dirty="0"/>
              <a:t>управления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условиями </a:t>
            </a:r>
            <a:r>
              <a:rPr lang="ru-RU" altLang="ru-RU" sz="1800" dirty="0"/>
              <a:t>функционирования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качеством </a:t>
            </a:r>
            <a:r>
              <a:rPr lang="ru-RU" altLang="ru-RU" sz="1800" dirty="0"/>
              <a:t>ресурсов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структурой системы</a:t>
            </a:r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407981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Другая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0070C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2274</TotalTime>
  <Words>1274</Words>
  <Application>Microsoft Office PowerPoint</Application>
  <PresentationFormat>Экран (4:3)</PresentationFormat>
  <Paragraphs>382</Paragraphs>
  <Slides>26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Палитра</vt:lpstr>
      <vt:lpstr>Equation</vt:lpstr>
      <vt:lpstr>Модификация методики компании Quacquarelli Symonds  для оценки систем высшего образования  стран мира</vt:lpstr>
      <vt:lpstr>Введение</vt:lpstr>
      <vt:lpstr>Методика компании  Quacquarelli Symonds</vt:lpstr>
      <vt:lpstr>Методика компании  Quacquarelli Symonds</vt:lpstr>
      <vt:lpstr>Методика компании  Quacquarelli Symonds</vt:lpstr>
      <vt:lpstr>Итоговые индексы стран-лидеров</vt:lpstr>
      <vt:lpstr>Предлагаемая модификация методики</vt:lpstr>
      <vt:lpstr>Взгляд на понятие эффективности с двух позиций</vt:lpstr>
      <vt:lpstr>Эффективность системы</vt:lpstr>
      <vt:lpstr>История возникновения метода</vt:lpstr>
      <vt:lpstr>Идея метода DEA</vt:lpstr>
      <vt:lpstr>Идея метода DEA (продолжение)</vt:lpstr>
      <vt:lpstr>Один вход и два выхода (ориентация на выход)</vt:lpstr>
      <vt:lpstr>Модель BCC (Banker, Charnes, Cooper)</vt:lpstr>
      <vt:lpstr>Правила применения метода DEA</vt:lpstr>
      <vt:lpstr>Привлекательные свойства метода DEA (1)</vt:lpstr>
      <vt:lpstr>Привлекательные свойства метода DEA (2)</vt:lpstr>
      <vt:lpstr>Сферы применения метода</vt:lpstr>
      <vt:lpstr>Метод DEA в России</vt:lpstr>
      <vt:lpstr>Модель и показатели</vt:lpstr>
      <vt:lpstr>Результаты исследования</vt:lpstr>
      <vt:lpstr>Результаты исследования</vt:lpstr>
      <vt:lpstr>Результаты исследования</vt:lpstr>
      <vt:lpstr>Попытка анализа</vt:lpstr>
      <vt:lpstr>Конференция в Красноярске</vt:lpstr>
      <vt:lpstr>Спасибо за внимание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УПРАВЛЕНИЯ ЭФФЕКТИВНОСТЬЮ НА РЕГИОНАЛЬНОМ И МУНИЦИПАЛЬНОМ УРОВНЕ</dc:title>
  <dc:creator>EUG</dc:creator>
  <cp:lastModifiedBy>EUG</cp:lastModifiedBy>
  <cp:revision>612</cp:revision>
  <dcterms:created xsi:type="dcterms:W3CDTF">2007-10-29T11:33:30Z</dcterms:created>
  <dcterms:modified xsi:type="dcterms:W3CDTF">2018-05-16T05:01:00Z</dcterms:modified>
</cp:coreProperties>
</file>