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43"/>
  </p:notesMasterIdLst>
  <p:sldIdLst>
    <p:sldId id="318" r:id="rId2"/>
    <p:sldId id="290" r:id="rId3"/>
    <p:sldId id="285" r:id="rId4"/>
    <p:sldId id="307" r:id="rId5"/>
    <p:sldId id="261" r:id="rId6"/>
    <p:sldId id="305" r:id="rId7"/>
    <p:sldId id="291" r:id="rId8"/>
    <p:sldId id="264" r:id="rId9"/>
    <p:sldId id="263" r:id="rId10"/>
    <p:sldId id="265" r:id="rId11"/>
    <p:sldId id="266" r:id="rId12"/>
    <p:sldId id="302" r:id="rId13"/>
    <p:sldId id="267" r:id="rId14"/>
    <p:sldId id="303" r:id="rId15"/>
    <p:sldId id="269" r:id="rId16"/>
    <p:sldId id="304" r:id="rId17"/>
    <p:sldId id="286" r:id="rId18"/>
    <p:sldId id="309" r:id="rId19"/>
    <p:sldId id="310" r:id="rId20"/>
    <p:sldId id="308" r:id="rId21"/>
    <p:sldId id="313" r:id="rId22"/>
    <p:sldId id="311" r:id="rId23"/>
    <p:sldId id="314" r:id="rId24"/>
    <p:sldId id="315" r:id="rId25"/>
    <p:sldId id="316" r:id="rId26"/>
    <p:sldId id="317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12" r:id="rId35"/>
    <p:sldId id="296" r:id="rId36"/>
    <p:sldId id="270" r:id="rId37"/>
    <p:sldId id="288" r:id="rId38"/>
    <p:sldId id="297" r:id="rId39"/>
    <p:sldId id="299" r:id="rId40"/>
    <p:sldId id="300" r:id="rId41"/>
    <p:sldId id="279" r:id="rId42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1" autoAdjust="0"/>
  </p:normalViewPr>
  <p:slideViewPr>
    <p:cSldViewPr>
      <p:cViewPr varScale="1">
        <p:scale>
          <a:sx n="106" d="100"/>
          <a:sy n="106" d="100"/>
        </p:scale>
        <p:origin x="-102" y="-6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582478-1297-42C0-ABF3-D46ABF516B6D}" type="datetimeFigureOut">
              <a:rPr lang="ru-RU"/>
              <a:pPr>
                <a:defRPr/>
              </a:pPr>
              <a:t>07.11.2017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CAFA17-0118-4316-BB7A-732327ADE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07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828800"/>
            <a:ext cx="9009063" cy="789385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1024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257300"/>
            <a:ext cx="7772400" cy="109656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24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4686300"/>
            <a:ext cx="1905000" cy="3429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4686300"/>
            <a:ext cx="2895600" cy="3429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4686300"/>
            <a:ext cx="1905000" cy="3429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3041C7A-81E2-40CC-8D06-A23EBC1D7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6BD74-3489-4F5C-9569-1C6B01243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9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160735"/>
            <a:ext cx="1951038" cy="44386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160735"/>
            <a:ext cx="5700712" cy="44386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70595-D509-43E3-BB12-BFADD74BF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89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160735"/>
            <a:ext cx="7793037" cy="1096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1513285"/>
            <a:ext cx="3810000" cy="3086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1513285"/>
            <a:ext cx="3810000" cy="3086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71E6C-3318-415B-A4B3-ACA748E79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708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160735"/>
            <a:ext cx="7793037" cy="1096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1182688" y="1513285"/>
            <a:ext cx="3810000" cy="30861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1513285"/>
            <a:ext cx="3810000" cy="3086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057FB-31D7-472A-AD37-155751788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3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E0BC4-83F0-4784-9809-BC17C1226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7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5943A-ADE1-4A10-BE9E-D64F1970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2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1513285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1513285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B53D-4A94-4B49-AD0C-8DB11FFEF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8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B1B6C-CF85-452C-AFB7-5FD603678B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3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B2666-C55B-4A56-9FF4-90415FDCE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5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B72F1-A94E-4E63-9DDB-D97666149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4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6ADC-128D-4497-85AD-E647BC0A1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7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F52A-9D46-4A74-9546-2C581E966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6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823913"/>
            <a:ext cx="438150" cy="355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1" y="823913"/>
            <a:ext cx="328613" cy="355997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9" y="1140619"/>
            <a:ext cx="422275" cy="35599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140619"/>
            <a:ext cx="368300" cy="355997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085851"/>
            <a:ext cx="560388" cy="316706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742950"/>
            <a:ext cx="31750" cy="78938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4" y="1335881"/>
            <a:ext cx="8226425" cy="238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160735"/>
            <a:ext cx="7793037" cy="1096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513285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13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4682729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4682729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4682729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C323A6E-62F1-4856-B454-C489D21D4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azon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gunov.org/cgi-bin/dea/dea.pl" TargetMode="External"/><Relationship Id="rId2" Type="http://schemas.openxmlformats.org/officeDocument/2006/relationships/hyperlink" Target="http://www.morgunov.org/efficiency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/>
        </p:nvSpPr>
        <p:spPr>
          <a:xfrm>
            <a:off x="261989" y="538977"/>
            <a:ext cx="8712967" cy="1790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sz="2400" b="1" dirty="0"/>
              <a:t>ПРИМЕНЕНИЕ </a:t>
            </a:r>
            <a:r>
              <a:rPr lang="ru-RU" sz="2400" b="1" dirty="0" smtClean="0"/>
              <a:t>МЕТОДА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DATA </a:t>
            </a:r>
            <a:r>
              <a:rPr lang="en-US" sz="2400" b="1" dirty="0"/>
              <a:t>ENVELOPMENT </a:t>
            </a:r>
            <a:r>
              <a:rPr lang="en-US" sz="2400" b="1" dirty="0" smtClean="0"/>
              <a:t>ANALYSIS</a:t>
            </a:r>
          </a:p>
          <a:p>
            <a:pPr algn="ctr"/>
            <a:r>
              <a:rPr lang="ru-RU" sz="2400" b="1" dirty="0" smtClean="0"/>
              <a:t>ДЛЯ </a:t>
            </a:r>
            <a:r>
              <a:rPr lang="ru-RU" sz="2400" b="1" dirty="0"/>
              <a:t>ОЦЕНКИ ЭФФЕКТИВНОСТИ </a:t>
            </a:r>
            <a:r>
              <a:rPr lang="en-US" sz="2400" b="1" dirty="0"/>
              <a:t>IT</a:t>
            </a:r>
            <a:r>
              <a:rPr lang="ru-RU" sz="2400" b="1" dirty="0"/>
              <a:t>-СПЕЦИАЛИСТОВ</a:t>
            </a:r>
            <a:endParaRPr lang="ru-RU" sz="2400" dirty="0"/>
          </a:p>
          <a:p>
            <a:r>
              <a:rPr lang="ru-RU" sz="2400" dirty="0"/>
              <a:t> 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1475656" y="2355726"/>
            <a:ext cx="6048672" cy="1296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-RU" altLang="ru-RU" sz="2000" b="1" dirty="0" smtClean="0"/>
              <a:t>Е</a:t>
            </a:r>
            <a:r>
              <a:rPr lang="ru-RU" altLang="ru-RU" sz="2000" b="1" dirty="0" smtClean="0"/>
              <a:t>. П. </a:t>
            </a:r>
            <a:r>
              <a:rPr lang="ru-RU" altLang="ru-RU" sz="2000" b="1" dirty="0" smtClean="0"/>
              <a:t>Моргунов, О. Н. Моргунова</a:t>
            </a:r>
          </a:p>
          <a:p>
            <a:pPr lvl="0">
              <a:spcBef>
                <a:spcPts val="0"/>
              </a:spcBef>
              <a:buNone/>
            </a:pPr>
            <a:endParaRPr lang="ru" sz="2000" dirty="0"/>
          </a:p>
          <a:p>
            <a:pPr algn="ctr" eaLnBrk="1" hangingPunct="1">
              <a:lnSpc>
                <a:spcPct val="90000"/>
              </a:lnSpc>
            </a:pPr>
            <a:r>
              <a:rPr lang="ru-RU" altLang="ru-RU" sz="1600" dirty="0"/>
              <a:t>Сибирский государственный </a:t>
            </a:r>
            <a:r>
              <a:rPr lang="ru-RU" altLang="ru-RU" sz="1600" dirty="0" smtClean="0"/>
              <a:t>университет</a:t>
            </a:r>
            <a:r>
              <a:rPr lang="en-US" altLang="ru-RU" sz="1600" dirty="0" smtClean="0"/>
              <a:t> </a:t>
            </a:r>
            <a:r>
              <a:rPr lang="ru-RU" altLang="ru-RU" sz="1600" dirty="0" smtClean="0"/>
              <a:t>науки </a:t>
            </a:r>
            <a:r>
              <a:rPr lang="ru-RU" altLang="ru-RU" sz="1600" dirty="0"/>
              <a:t>и </a:t>
            </a:r>
            <a:r>
              <a:rPr lang="ru-RU" altLang="ru-RU" sz="1600" dirty="0" smtClean="0"/>
              <a:t>технологий</a:t>
            </a:r>
            <a:endParaRPr lang="en-US" altLang="ru-RU" sz="1600" dirty="0" smtClean="0"/>
          </a:p>
          <a:p>
            <a:pPr algn="ctr" eaLnBrk="1" hangingPunct="1">
              <a:lnSpc>
                <a:spcPct val="90000"/>
              </a:lnSpc>
            </a:pPr>
            <a:r>
              <a:rPr lang="ru-RU" altLang="ru-RU" sz="1600" dirty="0" smtClean="0"/>
              <a:t>имени </a:t>
            </a:r>
            <a:r>
              <a:rPr lang="ru-RU" altLang="ru-RU" sz="1600" dirty="0"/>
              <a:t>академика М. Ф. </a:t>
            </a:r>
            <a:r>
              <a:rPr lang="ru-RU" altLang="ru-RU" sz="1600" dirty="0" err="1" smtClean="0"/>
              <a:t>Решетнева</a:t>
            </a:r>
            <a:endParaRPr lang="ru-RU" altLang="ru-RU" sz="1600" dirty="0" smtClean="0"/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</a:pPr>
            <a:r>
              <a:rPr lang="ru-RU" altLang="ru-RU" sz="1600" dirty="0" smtClean="0"/>
              <a:t>г</a:t>
            </a:r>
            <a:r>
              <a:rPr lang="ru-RU" altLang="ru-RU" sz="1600" dirty="0"/>
              <a:t>. Красноярск</a:t>
            </a:r>
            <a:endParaRPr lang="ru" sz="1600" b="1" dirty="0"/>
          </a:p>
        </p:txBody>
      </p:sp>
    </p:spTree>
    <p:extLst>
      <p:ext uri="{BB962C8B-B14F-4D97-AF65-F5344CB8AC3E}">
        <p14:creationId xmlns:p14="http://schemas.microsoft.com/office/powerpoint/2010/main" val="387715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1" y="357188"/>
            <a:ext cx="6816725" cy="903685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Два входа и один выход (ориентация на вход)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3928" y="1635646"/>
            <a:ext cx="5025504" cy="2880320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Эффективность объекта </a:t>
            </a:r>
            <a:r>
              <a:rPr lang="en-US" altLang="ru-RU" sz="2400" i="1" dirty="0" smtClean="0"/>
              <a:t>P</a:t>
            </a:r>
            <a:r>
              <a:rPr lang="ru-RU" altLang="ru-RU" sz="2400" i="1" dirty="0" smtClean="0"/>
              <a:t> </a:t>
            </a:r>
            <a:r>
              <a:rPr lang="ru-RU" altLang="ru-RU" sz="2400" dirty="0" smtClean="0"/>
              <a:t>:  </a:t>
            </a:r>
            <a:endParaRPr lang="en-US" altLang="ru-RU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ru-RU" sz="2400" dirty="0" smtClean="0"/>
              <a:t>    </a:t>
            </a:r>
            <a:r>
              <a:rPr lang="ru-RU" altLang="ru-RU" sz="2400" dirty="0" smtClean="0"/>
              <a:t>     </a:t>
            </a:r>
            <a:r>
              <a:rPr lang="en-US" altLang="ru-RU" sz="2400" dirty="0" smtClean="0"/>
              <a:t>Eff = </a:t>
            </a:r>
            <a:r>
              <a:rPr lang="ru-RU" altLang="ru-RU" sz="2400" dirty="0" smtClean="0"/>
              <a:t>0</a:t>
            </a:r>
            <a:r>
              <a:rPr lang="en-US" altLang="ru-RU" sz="2400" dirty="0" smtClean="0"/>
              <a:t>Q / 0P</a:t>
            </a:r>
            <a:endParaRPr lang="en-US" altLang="ru-RU" sz="2400" i="1" dirty="0" smtClean="0"/>
          </a:p>
          <a:p>
            <a:pPr eaLnBrk="1" hangingPunct="1"/>
            <a:r>
              <a:rPr lang="en-US" altLang="ru-RU" sz="2400" i="1" dirty="0" smtClean="0"/>
              <a:t>A</a:t>
            </a:r>
            <a:r>
              <a:rPr lang="ru-RU" altLang="ru-RU" sz="2400" dirty="0" smtClean="0"/>
              <a:t>, </a:t>
            </a:r>
            <a:r>
              <a:rPr lang="en-US" altLang="ru-RU" sz="2400" i="1" dirty="0" smtClean="0"/>
              <a:t>B</a:t>
            </a:r>
            <a:r>
              <a:rPr lang="ru-RU" altLang="ru-RU" sz="2400" dirty="0" smtClean="0"/>
              <a:t>, </a:t>
            </a:r>
            <a:r>
              <a:rPr lang="en-US" altLang="ru-RU" sz="2400" i="1" dirty="0" smtClean="0"/>
              <a:t>C</a:t>
            </a:r>
            <a:r>
              <a:rPr lang="ru-RU" altLang="ru-RU" sz="2400" dirty="0" smtClean="0"/>
              <a:t>  и </a:t>
            </a:r>
            <a:r>
              <a:rPr lang="en-US" altLang="ru-RU" sz="2400" i="1" dirty="0" smtClean="0"/>
              <a:t>D</a:t>
            </a:r>
            <a:r>
              <a:rPr lang="ru-RU" altLang="ru-RU" sz="2400" dirty="0" smtClean="0"/>
              <a:t> – эффективные объекты</a:t>
            </a:r>
            <a:endParaRPr lang="en-US" altLang="ru-RU" sz="2400" i="1" dirty="0" smtClean="0"/>
          </a:p>
          <a:p>
            <a:pPr eaLnBrk="1" hangingPunct="1"/>
            <a:r>
              <a:rPr lang="en-US" altLang="ru-RU" sz="2400" i="1" dirty="0" smtClean="0"/>
              <a:t>SS</a:t>
            </a:r>
            <a:r>
              <a:rPr lang="ru-RU" altLang="ru-RU" sz="2400" dirty="0" smtClean="0"/>
              <a:t>´ – граница эффективности</a:t>
            </a:r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707654"/>
            <a:ext cx="3289300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138383B-2165-4AD4-8066-240BD5A11B33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11510"/>
            <a:ext cx="8136904" cy="557758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Модель метода </a:t>
            </a:r>
            <a:r>
              <a:rPr lang="en-US" altLang="ru-RU" sz="3200" dirty="0" smtClean="0"/>
              <a:t>DEA</a:t>
            </a:r>
            <a:r>
              <a:rPr lang="ru-RU" altLang="ru-RU" sz="3200" dirty="0" smtClean="0"/>
              <a:t> (ориентация на вход)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067945" y="1419622"/>
            <a:ext cx="4825232" cy="257770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– число объектов</a:t>
            </a:r>
            <a:br>
              <a:rPr lang="ru-RU" altLang="ru-RU" sz="1800" dirty="0" smtClean="0"/>
            </a:br>
            <a:r>
              <a:rPr lang="en-US" altLang="ru-RU" sz="1800" i="1" dirty="0" smtClean="0"/>
              <a:t>m</a:t>
            </a:r>
            <a:r>
              <a:rPr lang="ru-RU" altLang="ru-RU" sz="1800" dirty="0" smtClean="0"/>
              <a:t> – число входных показателей</a:t>
            </a:r>
            <a:r>
              <a:rPr lang="en-US" altLang="ru-RU" sz="1800" dirty="0" smtClean="0"/>
              <a:t/>
            </a:r>
            <a:br>
              <a:rPr lang="en-US" altLang="ru-RU" sz="1800" dirty="0" smtClean="0"/>
            </a:b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– число выходных </a:t>
            </a:r>
            <a:r>
              <a:rPr lang="ru-RU" altLang="ru-RU" sz="1800" dirty="0"/>
              <a:t>показателей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ru-RU" altLang="ru-RU" sz="1800" dirty="0" smtClean="0"/>
              <a:t> – матрица входных </a:t>
            </a:r>
            <a:r>
              <a:rPr lang="ru-RU" altLang="ru-RU" sz="1800" dirty="0"/>
              <a:t>показателей </a:t>
            </a:r>
            <a:r>
              <a:rPr lang="ru-RU" altLang="ru-RU" sz="1800" dirty="0" smtClean="0"/>
              <a:t>для 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 </a:t>
            </a:r>
            <a:r>
              <a:rPr lang="en-US" altLang="ru-RU" sz="1800" i="1" dirty="0" smtClean="0"/>
              <a:t>m</a:t>
            </a:r>
            <a:r>
              <a:rPr lang="ru-RU" altLang="ru-RU" sz="1800" i="1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Y</a:t>
            </a:r>
            <a:r>
              <a:rPr lang="ru-RU" altLang="ru-RU" sz="1800" dirty="0" smtClean="0"/>
              <a:t> – матрица выходных </a:t>
            </a:r>
            <a:r>
              <a:rPr lang="ru-RU" altLang="ru-RU" sz="1800" dirty="0"/>
              <a:t>показателей </a:t>
            </a:r>
            <a:r>
              <a:rPr lang="ru-RU" altLang="ru-RU" sz="1800" dirty="0" smtClean="0"/>
              <a:t>для 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</a:t>
            </a:r>
            <a:r>
              <a:rPr lang="ru-RU" altLang="ru-RU" sz="1800" i="1" dirty="0" smtClean="0"/>
              <a:t> </a:t>
            </a: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и </a:t>
            </a:r>
            <a:r>
              <a:rPr lang="ru-RU" altLang="ru-RU" sz="1800" i="1" dirty="0" smtClean="0"/>
              <a:t>y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– вектор-столбцы входных и выходных </a:t>
            </a:r>
            <a:r>
              <a:rPr lang="ru-RU" altLang="ru-RU" sz="1800" dirty="0"/>
              <a:t>показателей </a:t>
            </a:r>
            <a:r>
              <a:rPr lang="ru-RU" altLang="ru-RU" sz="1800" dirty="0" smtClean="0"/>
              <a:t>для </a:t>
            </a:r>
            <a:r>
              <a:rPr lang="en-US" altLang="ru-RU" sz="1800" i="1" dirty="0" smtClean="0"/>
              <a:t>j</a:t>
            </a:r>
            <a:r>
              <a:rPr lang="ru-RU" altLang="ru-RU" sz="1800" dirty="0" smtClean="0"/>
              <a:t>-го – оцениваемого – объекта</a:t>
            </a:r>
            <a:endParaRPr lang="en-US" alt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Arial" charset="0"/>
                <a:sym typeface="Symbol" pitchFamily="18" charset="2"/>
              </a:rPr>
              <a:t></a:t>
            </a:r>
            <a:r>
              <a:rPr lang="ru-RU" altLang="ru-RU" sz="1800" dirty="0">
                <a:latin typeface="Arial" charset="0"/>
              </a:rPr>
              <a:t> – вектор констант (размерность </a:t>
            </a:r>
            <a:r>
              <a:rPr lang="en-US" altLang="ru-RU" sz="1800" i="1" dirty="0" smtClean="0">
                <a:latin typeface="Arial" charset="0"/>
              </a:rPr>
              <a:t>n</a:t>
            </a: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  <a:sym typeface="Symbol" pitchFamily="18" charset="2"/>
              </a:rPr>
              <a:t></a:t>
            </a:r>
            <a:r>
              <a:rPr lang="ru-RU" altLang="ru-RU" sz="1800" dirty="0">
                <a:latin typeface="Arial" charset="0"/>
              </a:rPr>
              <a:t> 1)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4763" y="218598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17366" y="4371950"/>
            <a:ext cx="815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000" dirty="0">
                <a:latin typeface="Arial" charset="0"/>
              </a:rPr>
              <a:t>скаляр</a:t>
            </a:r>
            <a:r>
              <a:rPr lang="ru-RU" altLang="ru-RU" sz="2000" i="1" dirty="0">
                <a:latin typeface="Arial" charset="0"/>
              </a:rPr>
              <a:t> </a:t>
            </a:r>
            <a:r>
              <a:rPr lang="ru-RU" altLang="ru-RU" sz="2000" i="1" dirty="0">
                <a:latin typeface="Arial" charset="0"/>
                <a:sym typeface="Symbol" pitchFamily="18" charset="2"/>
              </a:rPr>
              <a:t>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  <a:sym typeface="Symbol" pitchFamily="18" charset="2"/>
              </a:rPr>
              <a:t></a:t>
            </a:r>
            <a:r>
              <a:rPr lang="ru-RU" altLang="ru-RU" sz="2000" dirty="0">
                <a:latin typeface="Arial" charset="0"/>
              </a:rPr>
              <a:t> 1  </a:t>
            </a:r>
            <a:r>
              <a:rPr lang="ru-RU" altLang="ru-RU" sz="2000" i="1" dirty="0">
                <a:latin typeface="Arial" charset="0"/>
              </a:rPr>
              <a:t>–  </a:t>
            </a:r>
            <a:r>
              <a:rPr lang="ru-RU" altLang="ru-RU" sz="2000" u="sng" dirty="0">
                <a:latin typeface="Arial" charset="0"/>
              </a:rPr>
              <a:t>мера (показатель) эффективности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en-US" altLang="ru-RU" sz="2000" i="1" dirty="0" smtClean="0">
                <a:latin typeface="Arial" charset="0"/>
              </a:rPr>
              <a:t>j</a:t>
            </a:r>
            <a:r>
              <a:rPr lang="ru-RU" altLang="ru-RU" sz="2000" dirty="0" smtClean="0">
                <a:latin typeface="Arial" charset="0"/>
              </a:rPr>
              <a:t>-го объекта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A10F5C-7275-4D2E-A9D1-22C7B09583A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4400" smtClean="0"/>
          </a:p>
        </p:txBody>
      </p:sp>
      <p:sp>
        <p:nvSpPr>
          <p:cNvPr id="3" name="TextBox 2"/>
          <p:cNvSpPr txBox="1"/>
          <p:nvPr/>
        </p:nvSpPr>
        <p:spPr>
          <a:xfrm>
            <a:off x="317602" y="321982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дополнительное ограничение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380477"/>
              </p:ext>
            </p:extLst>
          </p:nvPr>
        </p:nvGraphicFramePr>
        <p:xfrm>
          <a:off x="1043608" y="3589154"/>
          <a:ext cx="1441600" cy="560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5" name="Формула" r:id="rId3" imgW="914400" imgH="355320" progId="Equation.3">
                  <p:embed/>
                </p:oleObj>
              </mc:Choice>
              <mc:Fallback>
                <p:oleObj name="Формула" r:id="rId3" imgW="914400" imgH="355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3589154"/>
                        <a:ext cx="1441600" cy="560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963099"/>
              </p:ext>
            </p:extLst>
          </p:nvPr>
        </p:nvGraphicFramePr>
        <p:xfrm>
          <a:off x="310684" y="1563638"/>
          <a:ext cx="2533123" cy="174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6" name="Формула" r:id="rId5" imgW="1346200" imgH="939800" progId="Equation.3">
                  <p:embed/>
                </p:oleObj>
              </mc:Choice>
              <mc:Fallback>
                <p:oleObj name="Формула" r:id="rId5" imgW="1346200" imgH="939800" progId="Equation.3">
                  <p:embed/>
                  <p:pic>
                    <p:nvPicPr>
                      <p:cNvPr id="0" name="Object 2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84" y="1563638"/>
                        <a:ext cx="2533123" cy="1748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39" y="339502"/>
            <a:ext cx="8496943" cy="629766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Модель метода </a:t>
            </a:r>
            <a:r>
              <a:rPr lang="en-US" altLang="ru-RU" sz="3200" dirty="0" smtClean="0"/>
              <a:t>DEA</a:t>
            </a:r>
            <a:r>
              <a:rPr lang="ru-RU" altLang="ru-RU" sz="3200" dirty="0" smtClean="0"/>
              <a:t> (ориентация на выход)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95937" y="1387079"/>
            <a:ext cx="4897240" cy="257770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– число объектов</a:t>
            </a:r>
            <a:br>
              <a:rPr lang="ru-RU" altLang="ru-RU" sz="1800" dirty="0" smtClean="0"/>
            </a:br>
            <a:r>
              <a:rPr lang="en-US" altLang="ru-RU" sz="1800" i="1" dirty="0" smtClean="0"/>
              <a:t>m</a:t>
            </a:r>
            <a:r>
              <a:rPr lang="ru-RU" altLang="ru-RU" sz="1800" dirty="0" smtClean="0"/>
              <a:t> – число входных </a:t>
            </a:r>
            <a:r>
              <a:rPr lang="ru-RU" altLang="ru-RU" sz="1800" dirty="0"/>
              <a:t>показателей</a:t>
            </a:r>
            <a:r>
              <a:rPr lang="en-US" altLang="ru-RU" sz="1800" dirty="0" smtClean="0"/>
              <a:t/>
            </a:r>
            <a:br>
              <a:rPr lang="en-US" altLang="ru-RU" sz="1800" dirty="0" smtClean="0"/>
            </a:b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– число выходных показателей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ru-RU" altLang="ru-RU" sz="1800" dirty="0" smtClean="0"/>
              <a:t> – матрица </a:t>
            </a:r>
            <a:r>
              <a:rPr lang="ru-RU" altLang="ru-RU" sz="1800" dirty="0"/>
              <a:t>входных показателей </a:t>
            </a:r>
            <a:r>
              <a:rPr lang="ru-RU" altLang="ru-RU" sz="1800" dirty="0" smtClean="0"/>
              <a:t>для 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 </a:t>
            </a:r>
            <a:r>
              <a:rPr lang="en-US" altLang="ru-RU" sz="1800" i="1" dirty="0" smtClean="0"/>
              <a:t>m</a:t>
            </a:r>
            <a:r>
              <a:rPr lang="ru-RU" altLang="ru-RU" sz="1800" i="1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Y</a:t>
            </a:r>
            <a:r>
              <a:rPr lang="ru-RU" altLang="ru-RU" sz="1800" dirty="0" smtClean="0"/>
              <a:t> – матрица выходных </a:t>
            </a:r>
            <a:r>
              <a:rPr lang="ru-RU" altLang="ru-RU" sz="1800" dirty="0"/>
              <a:t>показателей для </a:t>
            </a:r>
            <a:r>
              <a:rPr lang="ru-RU" altLang="ru-RU" sz="1800" dirty="0" smtClean="0"/>
              <a:t>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</a:t>
            </a:r>
            <a:r>
              <a:rPr lang="ru-RU" altLang="ru-RU" sz="1800" i="1" dirty="0" smtClean="0"/>
              <a:t> </a:t>
            </a: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и </a:t>
            </a:r>
            <a:r>
              <a:rPr lang="ru-RU" altLang="ru-RU" sz="1800" i="1" dirty="0" smtClean="0"/>
              <a:t>y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– вектор-столбцы входных и выходных </a:t>
            </a:r>
            <a:r>
              <a:rPr lang="ru-RU" altLang="ru-RU" sz="1800" dirty="0"/>
              <a:t>показателей для </a:t>
            </a:r>
            <a:r>
              <a:rPr lang="en-US" altLang="ru-RU" sz="1800" i="1" dirty="0" smtClean="0"/>
              <a:t>j</a:t>
            </a:r>
            <a:r>
              <a:rPr lang="ru-RU" altLang="ru-RU" sz="1800" dirty="0" smtClean="0"/>
              <a:t>-го – оцениваемого – объекта</a:t>
            </a:r>
            <a:endParaRPr lang="en-US" alt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Arial" charset="0"/>
                <a:sym typeface="Symbol" pitchFamily="18" charset="2"/>
              </a:rPr>
              <a:t></a:t>
            </a:r>
            <a:r>
              <a:rPr lang="ru-RU" altLang="ru-RU" sz="1800" dirty="0">
                <a:latin typeface="Arial" charset="0"/>
              </a:rPr>
              <a:t> – вектор констант (размерность </a:t>
            </a:r>
            <a:r>
              <a:rPr lang="en-US" altLang="ru-RU" sz="1800" i="1" dirty="0" smtClean="0">
                <a:latin typeface="Arial" charset="0"/>
              </a:rPr>
              <a:t>n</a:t>
            </a: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  <a:sym typeface="Symbol" pitchFamily="18" charset="2"/>
              </a:rPr>
              <a:t></a:t>
            </a:r>
            <a:r>
              <a:rPr lang="ru-RU" altLang="ru-RU" sz="1800" dirty="0">
                <a:latin typeface="Arial" charset="0"/>
              </a:rPr>
              <a:t> 1)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4763" y="218598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81548" y="4371950"/>
            <a:ext cx="82250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000" dirty="0">
                <a:latin typeface="Arial" charset="0"/>
              </a:rPr>
              <a:t>скаляр</a:t>
            </a:r>
            <a:r>
              <a:rPr lang="ru-RU" altLang="ru-RU" sz="2000" i="1" dirty="0">
                <a:latin typeface="Arial" charset="0"/>
              </a:rPr>
              <a:t> </a:t>
            </a:r>
            <a:r>
              <a:rPr lang="ru-RU" altLang="ru-RU" sz="2000" i="1" dirty="0" smtClean="0">
                <a:latin typeface="Arial" charset="0"/>
                <a:sym typeface="Symbol"/>
              </a:rPr>
              <a:t>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 smtClean="0">
                <a:latin typeface="Times New Roman"/>
                <a:cs typeface="Times New Roman"/>
                <a:sym typeface="Symbol" pitchFamily="18" charset="2"/>
              </a:rPr>
              <a:t>≥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</a:rPr>
              <a:t>1  </a:t>
            </a:r>
            <a:r>
              <a:rPr lang="ru-RU" altLang="ru-RU" sz="2000" i="1" dirty="0">
                <a:latin typeface="Arial" charset="0"/>
              </a:rPr>
              <a:t>–  </a:t>
            </a:r>
            <a:r>
              <a:rPr lang="ru-RU" altLang="ru-RU" sz="2000" u="sng" dirty="0">
                <a:latin typeface="Arial" charset="0"/>
              </a:rPr>
              <a:t>мера (показатель) эффективности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en-US" altLang="ru-RU" sz="2000" i="1" dirty="0" smtClean="0">
                <a:latin typeface="Arial" charset="0"/>
              </a:rPr>
              <a:t>j</a:t>
            </a:r>
            <a:r>
              <a:rPr lang="ru-RU" altLang="ru-RU" sz="2000" dirty="0" smtClean="0">
                <a:latin typeface="Arial" charset="0"/>
              </a:rPr>
              <a:t>-го объекта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A10F5C-7275-4D2E-A9D1-22C7B09583A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4400" smtClean="0"/>
          </a:p>
        </p:txBody>
      </p:sp>
      <p:sp>
        <p:nvSpPr>
          <p:cNvPr id="9" name="TextBox 8"/>
          <p:cNvSpPr txBox="1"/>
          <p:nvPr/>
        </p:nvSpPr>
        <p:spPr>
          <a:xfrm>
            <a:off x="317602" y="321982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дополнительное ограничение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16899"/>
              </p:ext>
            </p:extLst>
          </p:nvPr>
        </p:nvGraphicFramePr>
        <p:xfrm>
          <a:off x="1187624" y="3589154"/>
          <a:ext cx="1443037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4" name="Формула" r:id="rId3" imgW="914400" imgH="355320" progId="Equation.3">
                  <p:embed/>
                </p:oleObj>
              </mc:Choice>
              <mc:Fallback>
                <p:oleObj name="Формула" r:id="rId3" imgW="914400" imgH="35532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589154"/>
                        <a:ext cx="1443037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381031"/>
              </p:ext>
            </p:extLst>
          </p:nvPr>
        </p:nvGraphicFramePr>
        <p:xfrm>
          <a:off x="381548" y="1468847"/>
          <a:ext cx="2742230" cy="1803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5" name="Формула" r:id="rId5" imgW="1422400" imgH="939800" progId="Equation.3">
                  <p:embed/>
                </p:oleObj>
              </mc:Choice>
              <mc:Fallback>
                <p:oleObj name="Формула" r:id="rId5" imgW="1422400" imgH="939800" progId="Equation.3">
                  <p:embed/>
                  <p:pic>
                    <p:nvPicPr>
                      <p:cNvPr id="0" name="Object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48" y="1468847"/>
                        <a:ext cx="2742230" cy="18036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7037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39" y="627534"/>
            <a:ext cx="7361237" cy="586904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Правила применения метода </a:t>
            </a:r>
            <a:r>
              <a:rPr lang="en-US" altLang="ru-RU" sz="3200" dirty="0" smtClean="0"/>
              <a:t>DEA (1)</a:t>
            </a:r>
            <a:endParaRPr lang="ru-RU" altLang="ru-RU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85850"/>
            <a:ext cx="8208144" cy="3714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  <a:p>
            <a:pPr eaLnBrk="1" hangingPunct="1"/>
            <a:r>
              <a:rPr lang="ru-RU" altLang="ru-RU" sz="2000" dirty="0" smtClean="0"/>
              <a:t>Задача решается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раз (т. е. для каждого объекта):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000" dirty="0" smtClean="0"/>
              <a:t>     </a:t>
            </a:r>
            <a:r>
              <a:rPr lang="ru-RU" altLang="ru-RU" sz="2000" dirty="0" smtClean="0"/>
              <a:t>если </a:t>
            </a:r>
            <a:r>
              <a:rPr lang="ru-RU" altLang="ru-RU" sz="2000" i="1" dirty="0" smtClean="0">
                <a:sym typeface="Symbol" pitchFamily="18" charset="2"/>
              </a:rPr>
              <a:t></a:t>
            </a:r>
            <a:r>
              <a:rPr lang="ru-RU" altLang="ru-RU" sz="2000" dirty="0" smtClean="0"/>
              <a:t> = 1</a:t>
            </a:r>
            <a:r>
              <a:rPr lang="en-US" altLang="ru-RU" sz="2000" dirty="0" smtClean="0"/>
              <a:t> (</a:t>
            </a:r>
            <a:r>
              <a:rPr lang="en-US" altLang="ru-RU" sz="2000" i="1" dirty="0" smtClean="0">
                <a:sym typeface="Symbol"/>
              </a:rPr>
              <a:t></a:t>
            </a:r>
            <a:r>
              <a:rPr lang="en-US" altLang="ru-RU" sz="2000" dirty="0" smtClean="0">
                <a:sym typeface="Symbol"/>
              </a:rPr>
              <a:t> = 1</a:t>
            </a:r>
            <a:r>
              <a:rPr lang="en-US" altLang="ru-RU" sz="2000" dirty="0" smtClean="0"/>
              <a:t>)</a:t>
            </a:r>
            <a:r>
              <a:rPr lang="ru-RU" altLang="ru-RU" sz="2000" dirty="0" smtClean="0"/>
              <a:t>, то объект эффективен;</a:t>
            </a:r>
          </a:p>
          <a:p>
            <a:pPr eaLnBrk="1" hangingPunct="1">
              <a:buNone/>
            </a:pPr>
            <a:r>
              <a:rPr lang="ru-RU" altLang="ru-RU" sz="2000" dirty="0" smtClean="0"/>
              <a:t>   </a:t>
            </a:r>
            <a:r>
              <a:rPr lang="en-US" altLang="ru-RU" sz="2000" dirty="0" smtClean="0"/>
              <a:t>  </a:t>
            </a:r>
            <a:r>
              <a:rPr lang="ru-RU" altLang="ru-RU" sz="2000" dirty="0" smtClean="0"/>
              <a:t>если </a:t>
            </a:r>
            <a:r>
              <a:rPr lang="ru-RU" altLang="ru-RU" sz="2000" i="1" dirty="0" smtClean="0">
                <a:sym typeface="Symbol" pitchFamily="18" charset="2"/>
              </a:rPr>
              <a:t></a:t>
            </a:r>
            <a:r>
              <a:rPr lang="ru-RU" altLang="ru-RU" sz="2000" dirty="0" smtClean="0"/>
              <a:t> &lt; 1</a:t>
            </a:r>
            <a:r>
              <a:rPr lang="en-US" altLang="ru-RU" sz="2000" dirty="0" smtClean="0"/>
              <a:t> (</a:t>
            </a:r>
            <a:r>
              <a:rPr lang="en-US" altLang="ru-RU" sz="2000" i="1" dirty="0" smtClean="0">
                <a:sym typeface="Symbol"/>
              </a:rPr>
              <a:t></a:t>
            </a:r>
            <a:r>
              <a:rPr lang="en-US" altLang="ru-RU" sz="2000" dirty="0" smtClean="0">
                <a:sym typeface="Symbol"/>
              </a:rPr>
              <a:t> </a:t>
            </a:r>
            <a:r>
              <a:rPr lang="en-US" altLang="ru-RU" sz="2000" dirty="0">
                <a:sym typeface="Symbol"/>
              </a:rPr>
              <a:t>&gt;</a:t>
            </a:r>
            <a:r>
              <a:rPr lang="en-US" altLang="ru-RU" sz="2000" dirty="0" smtClean="0">
                <a:sym typeface="Symbol"/>
              </a:rPr>
              <a:t> 1</a:t>
            </a:r>
            <a:r>
              <a:rPr lang="en-US" altLang="ru-RU" sz="2000" dirty="0" smtClean="0"/>
              <a:t>)</a:t>
            </a:r>
            <a:r>
              <a:rPr lang="ru-RU" altLang="ru-RU" sz="2000" dirty="0" smtClean="0"/>
              <a:t>, то объект неэффективен</a:t>
            </a:r>
          </a:p>
          <a:p>
            <a:pPr eaLnBrk="1" hangingPunct="1"/>
            <a:r>
              <a:rPr lang="ru-RU" altLang="ru-RU" sz="2000" dirty="0" smtClean="0"/>
              <a:t>Неэффективные объекты можно спроецировать на границу эффективности, получив линейную комбинацию </a:t>
            </a:r>
            <a:r>
              <a:rPr lang="ru-RU" altLang="ru-RU" sz="2000" i="1" dirty="0" smtClean="0"/>
              <a:t>(</a:t>
            </a:r>
            <a:r>
              <a:rPr lang="ru-RU" altLang="ru-RU" sz="2000" b="1" dirty="0" smtClean="0"/>
              <a:t>X</a:t>
            </a:r>
            <a:r>
              <a:rPr lang="ru-RU" altLang="ru-RU" sz="2000" b="1" dirty="0" smtClean="0">
                <a:sym typeface="Symbol" pitchFamily="18" charset="2"/>
              </a:rPr>
              <a:t></a:t>
            </a:r>
            <a:r>
              <a:rPr lang="ru-RU" altLang="ru-RU" sz="2000" i="1" dirty="0" smtClean="0"/>
              <a:t>, </a:t>
            </a:r>
            <a:r>
              <a:rPr lang="ru-RU" altLang="ru-RU" sz="2000" b="1" dirty="0" smtClean="0"/>
              <a:t>Y</a:t>
            </a:r>
            <a:r>
              <a:rPr lang="ru-RU" altLang="ru-RU" sz="2000" b="1" dirty="0" smtClean="0">
                <a:sym typeface="Symbol" pitchFamily="18" charset="2"/>
              </a:rPr>
              <a:t></a:t>
            </a:r>
            <a:r>
              <a:rPr lang="ru-RU" altLang="ru-RU" sz="2000" i="1" dirty="0" smtClean="0"/>
              <a:t>) – </a:t>
            </a:r>
            <a:r>
              <a:rPr lang="ru-RU" altLang="ru-RU" sz="2000" u="sng" dirty="0" smtClean="0"/>
              <a:t>гипотетический эталонный объект</a:t>
            </a:r>
            <a:endParaRPr lang="ru-RU" altLang="ru-RU" sz="2000" dirty="0" smtClean="0"/>
          </a:p>
        </p:txBody>
      </p:sp>
      <p:sp>
        <p:nvSpPr>
          <p:cNvPr id="1536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379642C-326B-4772-8FBA-A3F51465051B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39" y="627534"/>
            <a:ext cx="7361237" cy="586904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Правила применения метода </a:t>
            </a:r>
            <a:r>
              <a:rPr lang="en-US" altLang="ru-RU" sz="3200" dirty="0" smtClean="0"/>
              <a:t>DEA (2)</a:t>
            </a:r>
            <a:endParaRPr lang="ru-RU" altLang="ru-RU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3618"/>
            <a:ext cx="8208144" cy="326809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  <a:p>
            <a:pPr eaLnBrk="1" hangingPunct="1"/>
            <a:r>
              <a:rPr lang="ru-RU" altLang="ru-RU" sz="2000" dirty="0" smtClean="0"/>
              <a:t>Для объектов с </a:t>
            </a:r>
            <a:r>
              <a:rPr lang="ru-RU" altLang="ru-RU" sz="2000" i="1" dirty="0" smtClean="0"/>
              <a:t>θ </a:t>
            </a:r>
            <a:r>
              <a:rPr lang="ru-RU" altLang="ru-RU" sz="2000" dirty="0" smtClean="0"/>
              <a:t>&lt; 1 могут быть установлены </a:t>
            </a:r>
            <a:r>
              <a:rPr lang="ru-RU" altLang="ru-RU" sz="2000" b="1" u="sng" dirty="0" smtClean="0"/>
              <a:t>цели</a:t>
            </a:r>
            <a:r>
              <a:rPr lang="ru-RU" altLang="ru-RU" sz="2000" dirty="0" smtClean="0"/>
              <a:t>:</a:t>
            </a:r>
          </a:p>
          <a:p>
            <a:pPr eaLnBrk="1" hangingPunct="1">
              <a:buNone/>
            </a:pPr>
            <a:r>
              <a:rPr lang="ru-RU" altLang="ru-RU" sz="2000" dirty="0" smtClean="0"/>
              <a:t>    пропорциональное сокращение их входных </a:t>
            </a:r>
            <a:r>
              <a:rPr lang="ru-RU" altLang="ru-RU" sz="2000" dirty="0"/>
              <a:t>показателей </a:t>
            </a:r>
            <a:r>
              <a:rPr lang="ru-RU" altLang="ru-RU" sz="2000" dirty="0" smtClean="0"/>
              <a:t>в </a:t>
            </a:r>
            <a:r>
              <a:rPr lang="ru-RU" altLang="ru-RU" sz="2000" i="1" dirty="0" smtClean="0">
                <a:sym typeface="Symbol" pitchFamily="18" charset="2"/>
              </a:rPr>
              <a:t> </a:t>
            </a:r>
            <a:r>
              <a:rPr lang="ru-RU" altLang="ru-RU" sz="2000" dirty="0" smtClean="0">
                <a:sym typeface="Symbol" pitchFamily="18" charset="2"/>
              </a:rPr>
              <a:t>раз</a:t>
            </a:r>
            <a:r>
              <a:rPr lang="ru-RU" altLang="ru-RU" sz="2000" i="1" dirty="0" smtClean="0">
                <a:sym typeface="Symbol" pitchFamily="18" charset="2"/>
              </a:rPr>
              <a:t> </a:t>
            </a:r>
            <a:r>
              <a:rPr lang="ru-RU" altLang="ru-RU" sz="2000" dirty="0" smtClean="0"/>
              <a:t>при сохранении</a:t>
            </a:r>
            <a:r>
              <a:rPr lang="en-US" altLang="ru-RU" sz="2000" dirty="0" smtClean="0"/>
              <a:t> </a:t>
            </a:r>
            <a:r>
              <a:rPr lang="ru-RU" altLang="ru-RU" sz="2000" dirty="0" smtClean="0"/>
              <a:t>выходных </a:t>
            </a:r>
            <a:r>
              <a:rPr lang="ru-RU" altLang="ru-RU" sz="2000" dirty="0"/>
              <a:t>показателей </a:t>
            </a:r>
            <a:r>
              <a:rPr lang="ru-RU" altLang="ru-RU" sz="2000" dirty="0" smtClean="0"/>
              <a:t>на прежнем уровне </a:t>
            </a:r>
            <a:endParaRPr lang="en-US" altLang="ru-RU" sz="2000" dirty="0" smtClean="0"/>
          </a:p>
          <a:p>
            <a:pPr eaLnBrk="1" hangingPunct="1"/>
            <a:r>
              <a:rPr lang="ru-RU" altLang="ru-RU" sz="2000" dirty="0" smtClean="0"/>
              <a:t>Для объектов с </a:t>
            </a:r>
            <a:r>
              <a:rPr lang="ru-RU" altLang="ru-RU" sz="2000" i="1" dirty="0" smtClean="0">
                <a:sym typeface="Symbol"/>
              </a:rPr>
              <a:t></a:t>
            </a:r>
            <a:r>
              <a:rPr lang="ru-RU" altLang="ru-RU" sz="2000" i="1" dirty="0" smtClean="0"/>
              <a:t> </a:t>
            </a:r>
            <a:r>
              <a:rPr lang="en-US" altLang="ru-RU" sz="2000" dirty="0" smtClean="0"/>
              <a:t>&gt;</a:t>
            </a:r>
            <a:r>
              <a:rPr lang="ru-RU" altLang="ru-RU" sz="2000" dirty="0" smtClean="0"/>
              <a:t> 1 могут быть установлены </a:t>
            </a:r>
            <a:r>
              <a:rPr lang="ru-RU" altLang="ru-RU" sz="2000" b="1" u="sng" dirty="0" smtClean="0"/>
              <a:t>цели</a:t>
            </a:r>
            <a:r>
              <a:rPr lang="ru-RU" altLang="ru-RU" sz="2000" dirty="0" smtClean="0"/>
              <a:t>:</a:t>
            </a:r>
          </a:p>
          <a:p>
            <a:pPr eaLnBrk="1" hangingPunct="1">
              <a:buNone/>
            </a:pPr>
            <a:r>
              <a:rPr lang="ru-RU" altLang="ru-RU" sz="2000" dirty="0" smtClean="0"/>
              <a:t>    пропорциональное увеличение их выходных </a:t>
            </a:r>
            <a:r>
              <a:rPr lang="ru-RU" altLang="ru-RU" sz="2000" dirty="0"/>
              <a:t>показателей </a:t>
            </a:r>
            <a:r>
              <a:rPr lang="ru-RU" altLang="ru-RU" sz="2000" dirty="0" smtClean="0"/>
              <a:t>в </a:t>
            </a:r>
            <a:r>
              <a:rPr lang="ru-RU" altLang="ru-RU" sz="2000" i="1" dirty="0" smtClean="0">
                <a:sym typeface="Symbol"/>
              </a:rPr>
              <a:t></a:t>
            </a:r>
            <a:r>
              <a:rPr lang="ru-RU" altLang="ru-RU" sz="2000" dirty="0" smtClean="0"/>
              <a:t> раз при сохранении </a:t>
            </a:r>
            <a:r>
              <a:rPr lang="ru-RU" altLang="ru-RU" sz="2000" dirty="0"/>
              <a:t>входных показателей </a:t>
            </a:r>
            <a:r>
              <a:rPr lang="ru-RU" altLang="ru-RU" sz="2000" dirty="0" smtClean="0"/>
              <a:t>на прежнем уровне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</p:txBody>
      </p:sp>
      <p:sp>
        <p:nvSpPr>
          <p:cNvPr id="1536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379642C-326B-4772-8FBA-A3F51465051B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384248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11510"/>
            <a:ext cx="8352928" cy="485750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Привлекательные свойства метода DEA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3519"/>
            <a:ext cx="7776790" cy="3086100"/>
          </a:xfrm>
        </p:spPr>
        <p:txBody>
          <a:bodyPr/>
          <a:lstStyle/>
          <a:p>
            <a:r>
              <a:rPr lang="ru-RU" altLang="ru-RU" sz="1800" dirty="0" smtClean="0"/>
              <a:t>позволяет вычислить один агрегированный – скалярный –  показатель для каждого объекта </a:t>
            </a:r>
          </a:p>
          <a:p>
            <a:r>
              <a:rPr lang="ru-RU" altLang="ru-RU" sz="1800" dirty="0" smtClean="0"/>
              <a:t>может одновременно обрабатывать много входов и много выходов, каждый из которых при этом может измеряться в различных единицах измерения</a:t>
            </a:r>
          </a:p>
          <a:p>
            <a:r>
              <a:rPr lang="ru-RU" altLang="ru-RU" sz="1800" dirty="0" smtClean="0"/>
              <a:t>позволяет учитывать внешние по отношению к рассматриваемой системе переменные – факторы окружающей среды</a:t>
            </a:r>
          </a:p>
          <a:p>
            <a:r>
              <a:rPr lang="ru-RU" altLang="ru-RU" sz="1800" dirty="0" smtClean="0"/>
              <a:t>не требует априорного указания весовых коэффициентов для переменных, соответствующих входным и выходным показателям при решении задачи оптимизации</a:t>
            </a: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9502"/>
            <a:ext cx="8352927" cy="557758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Привлекательные свойства метода DEA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3519"/>
            <a:ext cx="8280920" cy="3086100"/>
          </a:xfrm>
        </p:spPr>
        <p:txBody>
          <a:bodyPr/>
          <a:lstStyle/>
          <a:p>
            <a:r>
              <a:rPr lang="ru-RU" altLang="ru-RU" sz="1800" dirty="0" smtClean="0"/>
              <a:t>не налагает никаких ограничений на функциональную форму зависимости между входами и выходами</a:t>
            </a:r>
          </a:p>
          <a:p>
            <a:r>
              <a:rPr lang="ru-RU" altLang="ru-RU" sz="1800" dirty="0" smtClean="0"/>
              <a:t>позволяет при необходимости учесть предпочтения менеджеров, касающиеся важности тех или иных входных или выходных переменных</a:t>
            </a:r>
          </a:p>
          <a:p>
            <a:r>
              <a:rPr lang="ru-RU" altLang="ru-RU" sz="1800" dirty="0" smtClean="0"/>
              <a:t>производит конкретные оценки желательных изменений во входах/выходах, которые позволили бы вывести неэффективные объекты на границу эффективности</a:t>
            </a:r>
          </a:p>
          <a:p>
            <a:r>
              <a:rPr lang="ru-RU" altLang="ru-RU" sz="1800" dirty="0" smtClean="0"/>
              <a:t>формирует Парето-оптимальное множество точек, соответствующих эффективным объектам</a:t>
            </a:r>
          </a:p>
          <a:p>
            <a:r>
              <a:rPr lang="ru-RU" altLang="ru-RU" sz="1800" dirty="0" smtClean="0"/>
              <a:t>концентрируется на выявлении примеров так называемой </a:t>
            </a:r>
            <a:r>
              <a:rPr lang="ru-RU" altLang="ru-RU" sz="1800" i="1" dirty="0" smtClean="0"/>
              <a:t>лучшей практики</a:t>
            </a:r>
            <a:r>
              <a:rPr lang="ru-RU" altLang="ru-RU" sz="1800" dirty="0" smtClean="0"/>
              <a:t> (</a:t>
            </a:r>
            <a:r>
              <a:rPr lang="ru-RU" altLang="ru-RU" sz="1800" dirty="0" err="1" smtClean="0"/>
              <a:t>best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practice</a:t>
            </a:r>
            <a:r>
              <a:rPr lang="ru-RU" altLang="ru-RU" sz="1800" dirty="0" smtClean="0"/>
              <a:t>), а не на каких-либо усредненных тенденциях, как, например, регрессионный анализ</a:t>
            </a: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734388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116014" y="303610"/>
            <a:ext cx="7793037" cy="900113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Сферы применения метода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8F52E95-FE03-4AB3-9F4A-085FC13BD851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4400" smtClean="0"/>
          </a:p>
        </p:txBody>
      </p:sp>
      <p:sp>
        <p:nvSpPr>
          <p:cNvPr id="17412" name="Объект 2"/>
          <p:cNvSpPr>
            <a:spLocks noGrp="1"/>
          </p:cNvSpPr>
          <p:nvPr>
            <p:ph idx="1"/>
          </p:nvPr>
        </p:nvSpPr>
        <p:spPr>
          <a:xfrm>
            <a:off x="827584" y="1513285"/>
            <a:ext cx="7920880" cy="3086100"/>
          </a:xfrm>
        </p:spPr>
        <p:txBody>
          <a:bodyPr/>
          <a:lstStyle/>
          <a:p>
            <a:r>
              <a:rPr lang="ru-RU" altLang="ru-RU" sz="1800" dirty="0" smtClean="0"/>
              <a:t>государственное управление</a:t>
            </a:r>
          </a:p>
          <a:p>
            <a:r>
              <a:rPr lang="ru-RU" altLang="ru-RU" sz="1800" dirty="0" smtClean="0"/>
              <a:t>промышленность и сельское хозяйство</a:t>
            </a:r>
          </a:p>
          <a:p>
            <a:r>
              <a:rPr lang="ru-RU" altLang="ru-RU" sz="1800" dirty="0" smtClean="0"/>
              <a:t>военная сфера</a:t>
            </a:r>
          </a:p>
          <a:p>
            <a:r>
              <a:rPr lang="ru-RU" altLang="ru-RU" sz="1800" dirty="0" smtClean="0"/>
              <a:t>образование и здравоохранение</a:t>
            </a:r>
          </a:p>
          <a:p>
            <a:r>
              <a:rPr lang="ru-RU" altLang="ru-RU" sz="1800" dirty="0" smtClean="0"/>
              <a:t>транспорт</a:t>
            </a:r>
          </a:p>
          <a:p>
            <a:r>
              <a:rPr lang="ru-RU" altLang="ru-RU" sz="1800" dirty="0"/>
              <a:t>финансовая </a:t>
            </a:r>
            <a:r>
              <a:rPr lang="ru-RU" altLang="ru-RU" sz="1800" dirty="0" smtClean="0"/>
              <a:t>сфера и торговля</a:t>
            </a:r>
            <a:endParaRPr lang="ru-RU" altLang="ru-RU" sz="1800" dirty="0"/>
          </a:p>
          <a:p>
            <a:r>
              <a:rPr lang="ru-RU" altLang="ru-RU" sz="1800" dirty="0" smtClean="0"/>
              <a:t>энергетика </a:t>
            </a:r>
            <a:r>
              <a:rPr lang="ru-RU" altLang="ru-RU" sz="1800" dirty="0"/>
              <a:t>и </a:t>
            </a:r>
            <a:r>
              <a:rPr lang="ru-RU" altLang="ru-RU" sz="1800" dirty="0" smtClean="0"/>
              <a:t>энергоснабжение</a:t>
            </a:r>
          </a:p>
          <a:p>
            <a:r>
              <a:rPr lang="ru-RU" altLang="ru-RU" sz="1800" dirty="0" smtClean="0"/>
              <a:t>спорт</a:t>
            </a:r>
            <a:endParaRPr lang="en-US" altLang="ru-RU" sz="1800" dirty="0" smtClean="0"/>
          </a:p>
          <a:p>
            <a:r>
              <a:rPr lang="ru-RU" altLang="ru-RU" sz="2000" dirty="0" smtClean="0"/>
              <a:t>А сфера информационных технологий?</a:t>
            </a: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Пример – </a:t>
            </a:r>
            <a:r>
              <a:rPr lang="ru-RU" sz="3200" dirty="0" smtClean="0"/>
              <a:t>администрирование БД</a:t>
            </a:r>
            <a:endParaRPr lang="ru-RU" altLang="ru-RU" sz="3200" dirty="0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Объекты </a:t>
            </a:r>
            <a:r>
              <a:rPr lang="ru-RU" sz="1800" dirty="0"/>
              <a:t>исследования </a:t>
            </a:r>
            <a:r>
              <a:rPr lang="ru-RU" sz="1800" dirty="0" smtClean="0"/>
              <a:t>– проекты по администрированию существующих баз данных. </a:t>
            </a:r>
            <a:r>
              <a:rPr lang="ru-RU" sz="1800" dirty="0"/>
              <a:t>Каждый </a:t>
            </a:r>
            <a:r>
              <a:rPr lang="ru-RU" sz="1800" dirty="0" smtClean="0"/>
              <a:t>проект </a:t>
            </a:r>
            <a:r>
              <a:rPr lang="ru-RU" sz="1800" dirty="0"/>
              <a:t>описывается следующими показателями: </a:t>
            </a:r>
          </a:p>
          <a:p>
            <a:r>
              <a:rPr lang="ru-RU" sz="1800" dirty="0" smtClean="0"/>
              <a:t>число </a:t>
            </a:r>
            <a:r>
              <a:rPr lang="ru-RU" sz="1800" dirty="0"/>
              <a:t>человеко-часов труда специалиста высокой </a:t>
            </a:r>
            <a:r>
              <a:rPr lang="ru-RU" sz="1800" dirty="0" smtClean="0"/>
              <a:t>квалификации</a:t>
            </a:r>
            <a:endParaRPr lang="ru-RU" sz="1800" dirty="0"/>
          </a:p>
          <a:p>
            <a:r>
              <a:rPr lang="ru-RU" sz="1800" dirty="0" smtClean="0"/>
              <a:t>число </a:t>
            </a:r>
            <a:r>
              <a:rPr lang="ru-RU" sz="1800" dirty="0"/>
              <a:t>человеко-часов труда специалиста средней </a:t>
            </a:r>
            <a:r>
              <a:rPr lang="ru-RU" sz="1800" dirty="0" smtClean="0"/>
              <a:t>квалификации</a:t>
            </a:r>
            <a:endParaRPr lang="ru-RU" sz="1800" dirty="0"/>
          </a:p>
          <a:p>
            <a:r>
              <a:rPr lang="ru-RU" sz="1800" dirty="0" smtClean="0"/>
              <a:t>число </a:t>
            </a:r>
            <a:r>
              <a:rPr lang="ru-RU" sz="1800" dirty="0"/>
              <a:t>таблиц в базе </a:t>
            </a:r>
            <a:r>
              <a:rPr lang="ru-RU" sz="1800" dirty="0" smtClean="0"/>
              <a:t>данных</a:t>
            </a:r>
            <a:endParaRPr lang="ru-RU" sz="1800" dirty="0"/>
          </a:p>
          <a:p>
            <a:r>
              <a:rPr lang="ru-RU" sz="1800" dirty="0" smtClean="0"/>
              <a:t>число </a:t>
            </a:r>
            <a:r>
              <a:rPr lang="ru-RU" sz="1800" dirty="0"/>
              <a:t>внешних ключей (оно отражает сложность связей в БД</a:t>
            </a:r>
            <a:r>
              <a:rPr lang="ru-RU" sz="1800" dirty="0" smtClean="0"/>
              <a:t>)</a:t>
            </a:r>
            <a:endParaRPr lang="ru-RU" sz="1800" dirty="0"/>
          </a:p>
          <a:p>
            <a:r>
              <a:rPr lang="ru-RU" sz="1800" dirty="0" smtClean="0"/>
              <a:t>объем </a:t>
            </a:r>
            <a:r>
              <a:rPr lang="ru-RU" sz="1800" dirty="0"/>
              <a:t>базы данных (в гигабайтах</a:t>
            </a:r>
            <a:r>
              <a:rPr lang="ru-RU" sz="1800" dirty="0" smtClean="0"/>
              <a:t>)</a:t>
            </a: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Определение </a:t>
            </a:r>
            <a:r>
              <a:rPr lang="ru-RU" sz="1800" dirty="0"/>
              <a:t>набора показателей тоже может являться отдельной </a:t>
            </a:r>
            <a:r>
              <a:rPr lang="ru-RU" sz="1800" dirty="0" smtClean="0"/>
              <a:t>задачей</a:t>
            </a:r>
            <a:endParaRPr lang="ru-RU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18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40172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Исходные данные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954443"/>
              </p:ext>
            </p:extLst>
          </p:nvPr>
        </p:nvGraphicFramePr>
        <p:xfrm>
          <a:off x="539552" y="1419622"/>
          <a:ext cx="7704856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4071"/>
                <a:gridCol w="1610648"/>
                <a:gridCol w="1610648"/>
                <a:gridCol w="1067901"/>
                <a:gridCol w="1208614"/>
                <a:gridCol w="1072974"/>
              </a:tblGrid>
              <a:tr h="514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Номер проекта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solidFill>
                      <a:srgbClr val="00B0F0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Число человеко-часов высокой квалификации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solidFill>
                      <a:srgbClr val="00B0F0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Число человеко-часов средней квалификации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solidFill>
                      <a:srgbClr val="00B0F0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Число таблиц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solidFill>
                      <a:srgbClr val="00B0F0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Число внешних ключей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solidFill>
                      <a:srgbClr val="00B0F0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Объем базы данных (Гб)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solidFill>
                      <a:srgbClr val="00B0F0">
                        <a:alpha val="35000"/>
                      </a:srgbClr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1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2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3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4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7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5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6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7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9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7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8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9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8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10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11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12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13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8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11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14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>
                          <a:solidFill>
                            <a:schemeClr val="bg2"/>
                          </a:solidFill>
                          <a:effectLst/>
                        </a:rPr>
                        <a:t>15</a:t>
                      </a:r>
                      <a:endParaRPr lang="ru-RU" sz="900" baseline="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0" marT="0" marB="0" anchor="b"/>
                </a:tc>
              </a:tr>
            </a:tbl>
          </a:graphicData>
        </a:graphic>
      </p:graphicFrame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19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40428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395536" y="1563638"/>
            <a:ext cx="8280920" cy="2837725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1800" dirty="0" smtClean="0"/>
              <a:t>Цель доклада ― проинформировать уважаемых коллег о методе </a:t>
            </a:r>
            <a:r>
              <a:rPr lang="en-US" altLang="ru-RU" sz="1800" dirty="0" smtClean="0"/>
              <a:t>Data Envelopment Analysis </a:t>
            </a:r>
            <a:r>
              <a:rPr lang="ru-RU" altLang="ru-RU" sz="1800" dirty="0" smtClean="0"/>
              <a:t>(</a:t>
            </a:r>
            <a:r>
              <a:rPr lang="en-US" altLang="ru-RU" sz="1800" dirty="0" smtClean="0"/>
              <a:t>DEA) </a:t>
            </a:r>
            <a:r>
              <a:rPr lang="ru-RU" altLang="ru-RU" sz="1800" dirty="0" smtClean="0"/>
              <a:t>и способствовать его продвижению в ваших организациях</a:t>
            </a:r>
          </a:p>
          <a:p>
            <a:pPr marL="0" indent="0">
              <a:buNone/>
            </a:pPr>
            <a:endParaRPr lang="ru-RU" altLang="ru-RU" sz="1800" dirty="0" smtClean="0"/>
          </a:p>
          <a:p>
            <a:pPr marL="0" indent="0">
              <a:buNone/>
            </a:pPr>
            <a:r>
              <a:rPr lang="ru-RU" altLang="ru-RU" sz="1600" dirty="0" smtClean="0"/>
              <a:t>1. Понятие эффективности</a:t>
            </a:r>
          </a:p>
          <a:p>
            <a:pPr marL="0" indent="0">
              <a:buNone/>
            </a:pPr>
            <a:r>
              <a:rPr lang="ru-RU" altLang="ru-RU" sz="1600" dirty="0" smtClean="0"/>
              <a:t>2. Краткое описание метода </a:t>
            </a:r>
            <a:r>
              <a:rPr lang="en-US" altLang="ru-RU" sz="1600" dirty="0" smtClean="0"/>
              <a:t>DEA</a:t>
            </a:r>
            <a:endParaRPr lang="ru-RU" altLang="ru-RU" sz="1600" dirty="0" smtClean="0"/>
          </a:p>
          <a:p>
            <a:pPr marL="0" indent="0">
              <a:buNone/>
            </a:pPr>
            <a:r>
              <a:rPr lang="ru-RU" altLang="ru-RU" sz="1600" dirty="0" smtClean="0"/>
              <a:t>3. Примеры использование метода </a:t>
            </a:r>
            <a:r>
              <a:rPr lang="en-US" altLang="ru-RU" sz="1600" dirty="0" smtClean="0"/>
              <a:t>DEA</a:t>
            </a:r>
            <a:endParaRPr lang="ru-RU" altLang="ru-RU" sz="1600" dirty="0" smtClean="0"/>
          </a:p>
          <a:p>
            <a:pPr marL="0" indent="0">
              <a:buNone/>
            </a:pPr>
            <a:r>
              <a:rPr lang="ru-RU" altLang="ru-RU" sz="1600" dirty="0" smtClean="0"/>
              <a:t>4. Программное обеспечение</a:t>
            </a:r>
          </a:p>
          <a:p>
            <a:pPr marL="0" indent="0">
              <a:buNone/>
            </a:pPr>
            <a:r>
              <a:rPr lang="ru-RU" altLang="ru-RU" sz="1600" dirty="0" smtClean="0"/>
              <a:t>5. Метод </a:t>
            </a:r>
            <a:r>
              <a:rPr lang="en-US" altLang="ru-RU" sz="1600" dirty="0" smtClean="0"/>
              <a:t>DEA </a:t>
            </a:r>
            <a:r>
              <a:rPr lang="ru-RU" altLang="ru-RU" sz="1600" dirty="0" smtClean="0"/>
              <a:t>в России</a:t>
            </a:r>
          </a:p>
          <a:p>
            <a:pPr marL="0" indent="0">
              <a:buNone/>
            </a:pPr>
            <a:r>
              <a:rPr lang="ru-RU" altLang="ru-RU" sz="1600" dirty="0" smtClean="0"/>
              <a:t>6. Полезные веб-ресурсы</a:t>
            </a:r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altLang="ru-RU" sz="2400" dirty="0"/>
              <a:t>«Лучшим каждому кажется то, к чему он имеет охоту»</a:t>
            </a:r>
            <a:r>
              <a:rPr lang="ru-RU" altLang="ru-RU" sz="3200" dirty="0"/>
              <a:t> </a:t>
            </a:r>
            <a:r>
              <a:rPr lang="ru-RU" altLang="ru-RU" sz="1800" i="1" dirty="0" smtClean="0"/>
              <a:t>(</a:t>
            </a:r>
            <a:r>
              <a:rPr lang="ru-RU" altLang="ru-RU" sz="1800" i="1" dirty="0"/>
              <a:t>К. Прутков)</a:t>
            </a: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F494CE3-ED1C-43CC-8779-4E6B092DD9B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Выбор модели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>
              <a:buFont typeface="Times New Roman" panose="02020603050405020304" pitchFamily="18" charset="0"/>
              <a:buChar char="■"/>
            </a:pPr>
            <a:r>
              <a:rPr lang="ru-RU" sz="1800" dirty="0" smtClean="0"/>
              <a:t>Эффект масштаба – переменный, т. к. исходим </a:t>
            </a:r>
            <a:r>
              <a:rPr lang="ru-RU" sz="1800" dirty="0"/>
              <a:t>из предположения о том, что зависимость между числом специалистов и объемом и качеством работы будет </a:t>
            </a:r>
            <a:r>
              <a:rPr lang="ru-RU" sz="1800" dirty="0" smtClean="0"/>
              <a:t>нелинейной</a:t>
            </a:r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1800" dirty="0" smtClean="0"/>
              <a:t>Ориентация </a:t>
            </a:r>
            <a:r>
              <a:rPr lang="ru-RU" sz="1800" dirty="0"/>
              <a:t>модели </a:t>
            </a:r>
            <a:r>
              <a:rPr lang="ru-RU" sz="1800" dirty="0" smtClean="0"/>
              <a:t>– на вход, т. к. повышение </a:t>
            </a:r>
            <a:r>
              <a:rPr lang="ru-RU" sz="1800" dirty="0"/>
              <a:t>эффективности работы возможно за счет сокращения времени, затрачиваемого на </a:t>
            </a:r>
            <a:r>
              <a:rPr lang="ru-RU" sz="1800" dirty="0" smtClean="0"/>
              <a:t>администрирование</a:t>
            </a:r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1800" dirty="0" smtClean="0"/>
              <a:t>В </a:t>
            </a:r>
            <a:r>
              <a:rPr lang="ru-RU" sz="1800" dirty="0"/>
              <a:t>качестве </a:t>
            </a:r>
            <a:r>
              <a:rPr lang="ru-RU" sz="1800" i="1" dirty="0"/>
              <a:t>входных</a:t>
            </a:r>
            <a:r>
              <a:rPr lang="ru-RU" sz="1800" dirty="0"/>
              <a:t> </a:t>
            </a:r>
            <a:r>
              <a:rPr lang="ru-RU" sz="1800" dirty="0" smtClean="0"/>
              <a:t>показателей выбраны </a:t>
            </a:r>
            <a:r>
              <a:rPr lang="ru-RU" sz="1800" dirty="0"/>
              <a:t>два показателя временн</a:t>
            </a:r>
            <a:r>
              <a:rPr lang="ru-RU" sz="1800" i="1" dirty="0"/>
              <a:t>ы</a:t>
            </a:r>
            <a:r>
              <a:rPr lang="ru-RU" sz="1800" dirty="0"/>
              <a:t>х </a:t>
            </a:r>
            <a:r>
              <a:rPr lang="ru-RU" sz="1800" dirty="0" smtClean="0"/>
              <a:t>затрат</a:t>
            </a:r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1800" dirty="0" smtClean="0"/>
              <a:t>В </a:t>
            </a:r>
            <a:r>
              <a:rPr lang="ru-RU" sz="1800" dirty="0"/>
              <a:t>качестве </a:t>
            </a:r>
            <a:r>
              <a:rPr lang="ru-RU" sz="1800" i="1" dirty="0"/>
              <a:t>выходных</a:t>
            </a:r>
            <a:r>
              <a:rPr lang="ru-RU" sz="1800" dirty="0"/>
              <a:t> </a:t>
            </a:r>
            <a:r>
              <a:rPr lang="ru-RU" sz="1800" dirty="0" smtClean="0"/>
              <a:t>показателей выбраны число </a:t>
            </a:r>
            <a:r>
              <a:rPr lang="ru-RU" sz="1800" dirty="0"/>
              <a:t>таблиц, число внешних ключей и объем базы данных (Гб</a:t>
            </a:r>
            <a:r>
              <a:rPr lang="ru-RU" sz="1800" dirty="0" smtClean="0"/>
              <a:t>)</a:t>
            </a:r>
            <a:endParaRPr lang="ru-RU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20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172462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Результаты вычислений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247998"/>
              </p:ext>
            </p:extLst>
          </p:nvPr>
        </p:nvGraphicFramePr>
        <p:xfrm>
          <a:off x="395536" y="1491630"/>
          <a:ext cx="8280920" cy="3086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5343"/>
                <a:gridCol w="1497829"/>
                <a:gridCol w="1612708"/>
                <a:gridCol w="4155040"/>
              </a:tblGrid>
              <a:tr h="3630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Номер проекта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Эффективность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CRS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Эффективность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VRS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Эталонные проекты для данного проекта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ctr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0.367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0.450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11(0.250), 8 (0.750)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0.753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1.000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0.667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0.667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0.944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 (0.167), 13 (0.111), 11 (0.722)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0.622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0.575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0.682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 (0.016), 3 (0.221), 11 (0.496), 8 (0.267)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0.592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0.889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 (0.500), 13 (0.167), 11 (0.333)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0.295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0.400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8 (1.000)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0.413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0.530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 (0.159),11 (0.210), 3 (0.428), 8 (0.203)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0.570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0.573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 (0.067), 8 (0.200), 11 (0.733)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1.000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0.438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0.438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 (0.750), 8 (0.250)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  <a:tr h="18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1556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0.505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0.625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8 (0.500), 11 (0.500)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96" marR="59196" marT="0" marB="0" anchor="b"/>
                </a:tc>
              </a:tr>
            </a:tbl>
          </a:graphicData>
        </a:graphic>
      </p:graphicFrame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21</a:t>
            </a:fld>
            <a:endParaRPr lang="ru-RU" alt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40617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sz="3200" dirty="0" smtClean="0"/>
              <a:t>Рекомендации </a:t>
            </a:r>
            <a:r>
              <a:rPr lang="ru-RU" sz="3200" dirty="0"/>
              <a:t>для неэффективных объектов (проектов)</a:t>
            </a:r>
            <a:endParaRPr lang="ru-RU" altLang="ru-RU" sz="3200" dirty="0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Проект </a:t>
            </a:r>
            <a:r>
              <a:rPr lang="ru-RU" sz="2000" dirty="0"/>
              <a:t>номер </a:t>
            </a:r>
            <a:r>
              <a:rPr lang="ru-RU" sz="2000" dirty="0" smtClean="0"/>
              <a:t>4. </a:t>
            </a:r>
            <a:r>
              <a:rPr lang="ru-RU" sz="2000" dirty="0"/>
              <a:t>Уровень его эффективности равен 0.944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1600" dirty="0" smtClean="0"/>
              <a:t>Модель </a:t>
            </a:r>
            <a:r>
              <a:rPr lang="ru-RU" sz="1600" dirty="0"/>
              <a:t>с ориентацией на вход, т. е. </a:t>
            </a:r>
            <a:r>
              <a:rPr lang="ru-RU" sz="1600" dirty="0" smtClean="0"/>
              <a:t>цель – получить </a:t>
            </a:r>
            <a:r>
              <a:rPr lang="ru-RU" sz="1600" dirty="0"/>
              <a:t>рекомендации </a:t>
            </a:r>
            <a:r>
              <a:rPr lang="ru-RU" sz="1600" dirty="0" smtClean="0"/>
              <a:t>по </a:t>
            </a:r>
            <a:r>
              <a:rPr lang="ru-RU" sz="1600" i="1" dirty="0" smtClean="0"/>
              <a:t>снижению </a:t>
            </a:r>
            <a:r>
              <a:rPr lang="ru-RU" sz="1600" dirty="0"/>
              <a:t>значений</a:t>
            </a:r>
            <a:r>
              <a:rPr lang="ru-RU" sz="1600" i="1" dirty="0"/>
              <a:t> входных</a:t>
            </a:r>
            <a:r>
              <a:rPr lang="ru-RU" sz="1600" dirty="0"/>
              <a:t> </a:t>
            </a:r>
            <a:r>
              <a:rPr lang="ru-RU" sz="1600" dirty="0" smtClean="0"/>
              <a:t>показателей. Но </a:t>
            </a:r>
            <a:r>
              <a:rPr lang="ru-RU" sz="1600" dirty="0"/>
              <a:t>в ряде случаев могут выдаваться и рекомендации по </a:t>
            </a:r>
            <a:r>
              <a:rPr lang="ru-RU" sz="1600" i="1" dirty="0"/>
              <a:t>увеличению</a:t>
            </a:r>
            <a:r>
              <a:rPr lang="ru-RU" sz="1600" dirty="0"/>
              <a:t> значений </a:t>
            </a:r>
            <a:r>
              <a:rPr lang="ru-RU" sz="1600" i="1" dirty="0"/>
              <a:t>выходных</a:t>
            </a:r>
            <a:r>
              <a:rPr lang="ru-RU" sz="1600" dirty="0"/>
              <a:t> показателей. Это имеет место для показателя «Число таблиц</a:t>
            </a:r>
            <a:r>
              <a:rPr lang="ru-RU" sz="1600" dirty="0" smtClean="0"/>
              <a:t>»</a:t>
            </a:r>
            <a:endParaRPr lang="ru-RU" sz="1600" dirty="0"/>
          </a:p>
          <a:p>
            <a:pPr marL="0" indent="0">
              <a:buNone/>
            </a:pPr>
            <a:endParaRPr lang="ru-RU" sz="2000" dirty="0" smtClean="0"/>
          </a:p>
          <a:p>
            <a:pPr>
              <a:buFont typeface="Times New Roman" panose="02020603050405020304" pitchFamily="18" charset="0"/>
              <a:buChar char="■"/>
            </a:pPr>
            <a:endParaRPr lang="ru-RU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22</a:t>
            </a:fld>
            <a:endParaRPr lang="ru-RU" altLang="ru-RU" sz="440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506611"/>
              </p:ext>
            </p:extLst>
          </p:nvPr>
        </p:nvGraphicFramePr>
        <p:xfrm>
          <a:off x="683568" y="1995686"/>
          <a:ext cx="78488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6017"/>
                <a:gridCol w="2616017"/>
                <a:gridCol w="261683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Исходные значения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Рекомендуемые значения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Число человеко-часов высокой квалификации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9.000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3.611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Число человеко-часов средней квалификации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2.833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Число таблиц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7.000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8.000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Число внешних ключей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Объем базы данных (Гб)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0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Что делать с полученными результатами ?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>
              <a:buFont typeface="Times New Roman" panose="02020603050405020304" pitchFamily="18" charset="0"/>
              <a:buChar char="■"/>
            </a:pPr>
            <a:r>
              <a:rPr lang="ru-RU" sz="1800" dirty="0" smtClean="0"/>
              <a:t>Гипотетический </a:t>
            </a:r>
            <a:r>
              <a:rPr lang="ru-RU" sz="1800" dirty="0"/>
              <a:t>проект, который находится на границе эффективности, и будет являться целью для неэффективного </a:t>
            </a:r>
            <a:r>
              <a:rPr lang="ru-RU" sz="1800" dirty="0" smtClean="0"/>
              <a:t>проекта</a:t>
            </a:r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1800" dirty="0" smtClean="0"/>
              <a:t>Исходят </a:t>
            </a:r>
            <a:r>
              <a:rPr lang="ru-RU" sz="1800" dirty="0"/>
              <a:t>из того, что если какие-то объекты (в нашем случае – проекты) могут функционировать с высокой эффективностью, значит, и другие также </a:t>
            </a:r>
            <a:r>
              <a:rPr lang="ru-RU" sz="1800" i="1" dirty="0"/>
              <a:t>должны быть </a:t>
            </a:r>
            <a:r>
              <a:rPr lang="ru-RU" sz="1800" dirty="0"/>
              <a:t>в состоянии это </a:t>
            </a:r>
            <a:r>
              <a:rPr lang="ru-RU" sz="1800" dirty="0" smtClean="0"/>
              <a:t>делать</a:t>
            </a:r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1800" dirty="0" smtClean="0"/>
              <a:t>Если </a:t>
            </a:r>
            <a:r>
              <a:rPr lang="ru-RU" sz="1800" dirty="0"/>
              <a:t>они этого не делают, тогда нужно разбираться, в </a:t>
            </a:r>
            <a:r>
              <a:rPr lang="ru-RU" sz="1800" dirty="0" smtClean="0"/>
              <a:t>причинах: низкая квалификация специалистов, </a:t>
            </a:r>
            <a:r>
              <a:rPr lang="ru-RU" sz="1800" dirty="0"/>
              <a:t>включенных в этот проект, </a:t>
            </a:r>
            <a:r>
              <a:rPr lang="ru-RU" sz="1800" dirty="0" smtClean="0"/>
              <a:t>низкая трудовая дисциплина, особенности </a:t>
            </a:r>
            <a:r>
              <a:rPr lang="ru-RU" sz="1800" dirty="0"/>
              <a:t>заказчика конкретного </a:t>
            </a:r>
            <a:r>
              <a:rPr lang="ru-RU" sz="1800" dirty="0" smtClean="0"/>
              <a:t>проекта</a:t>
            </a:r>
            <a:br>
              <a:rPr lang="ru-RU" sz="1800" dirty="0" smtClean="0"/>
            </a:br>
            <a:r>
              <a:rPr lang="ru-RU" sz="1800" dirty="0" smtClean="0"/>
              <a:t>и </a:t>
            </a:r>
            <a:r>
              <a:rPr lang="ru-RU" sz="1800" dirty="0"/>
              <a:t>т. д.</a:t>
            </a:r>
          </a:p>
          <a:p>
            <a:pPr>
              <a:buFont typeface="Times New Roman" panose="02020603050405020304" pitchFamily="18" charset="0"/>
              <a:buChar char="■"/>
            </a:pPr>
            <a:endParaRPr lang="ru-RU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23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115082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/>
              <a:t>Пример – </a:t>
            </a:r>
            <a:r>
              <a:rPr lang="ru-RU" altLang="ru-RU" sz="3200" dirty="0" smtClean="0"/>
              <a:t>проектиро</a:t>
            </a:r>
            <a:r>
              <a:rPr lang="ru-RU" sz="3200" dirty="0" smtClean="0"/>
              <a:t>вание </a:t>
            </a:r>
            <a:r>
              <a:rPr lang="ru-RU" sz="3200" dirty="0"/>
              <a:t>БД</a:t>
            </a:r>
            <a:endParaRPr lang="ru-RU" altLang="ru-RU" sz="3200" dirty="0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Объекты </a:t>
            </a:r>
            <a:r>
              <a:rPr lang="ru-RU" sz="1800" dirty="0"/>
              <a:t>исследования </a:t>
            </a:r>
            <a:r>
              <a:rPr lang="ru-RU" sz="1800" dirty="0" smtClean="0"/>
              <a:t>– проекты по разработке новых баз данных</a:t>
            </a:r>
          </a:p>
          <a:p>
            <a:pPr marL="0" indent="0">
              <a:buNone/>
            </a:pPr>
            <a:r>
              <a:rPr lang="ru-RU" sz="1600" dirty="0" smtClean="0"/>
              <a:t>Входные показатели:</a:t>
            </a:r>
            <a:endParaRPr lang="ru-RU" sz="1600" dirty="0"/>
          </a:p>
          <a:p>
            <a:r>
              <a:rPr lang="ru-RU" sz="1600" dirty="0" smtClean="0"/>
              <a:t>число </a:t>
            </a:r>
            <a:r>
              <a:rPr lang="ru-RU" sz="1600" dirty="0"/>
              <a:t>человеко-часов труда специалиста высокой </a:t>
            </a:r>
            <a:r>
              <a:rPr lang="ru-RU" sz="1600" dirty="0" smtClean="0"/>
              <a:t>квалификации</a:t>
            </a:r>
            <a:endParaRPr lang="ru-RU" sz="1600" dirty="0"/>
          </a:p>
          <a:p>
            <a:r>
              <a:rPr lang="ru-RU" sz="1600" dirty="0" smtClean="0"/>
              <a:t>число </a:t>
            </a:r>
            <a:r>
              <a:rPr lang="ru-RU" sz="1600" dirty="0"/>
              <a:t>человеко-часов труда специалиста средней </a:t>
            </a:r>
            <a:r>
              <a:rPr lang="ru-RU" sz="1600" dirty="0" smtClean="0"/>
              <a:t>квалификации</a:t>
            </a:r>
          </a:p>
          <a:p>
            <a:pPr marL="0" indent="0">
              <a:buNone/>
            </a:pPr>
            <a:r>
              <a:rPr lang="ru-RU" sz="1600" dirty="0" smtClean="0"/>
              <a:t>Выходные </a:t>
            </a:r>
            <a:r>
              <a:rPr lang="ru-RU" sz="1600" dirty="0"/>
              <a:t>показатели:</a:t>
            </a:r>
          </a:p>
          <a:p>
            <a:r>
              <a:rPr lang="ru-RU" sz="1600" dirty="0" smtClean="0"/>
              <a:t>число </a:t>
            </a:r>
            <a:r>
              <a:rPr lang="ru-RU" sz="1600" dirty="0"/>
              <a:t>таблиц в базе </a:t>
            </a:r>
            <a:r>
              <a:rPr lang="ru-RU" sz="1600" dirty="0" smtClean="0"/>
              <a:t>данных</a:t>
            </a:r>
            <a:endParaRPr lang="ru-RU" sz="1600" dirty="0"/>
          </a:p>
          <a:p>
            <a:r>
              <a:rPr lang="ru-RU" sz="1600" dirty="0" smtClean="0"/>
              <a:t>число </a:t>
            </a:r>
            <a:r>
              <a:rPr lang="ru-RU" sz="1600" dirty="0"/>
              <a:t>внешних ключей (оно отражает сложность связей в БД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 smtClean="0"/>
              <a:t>число атрибутов в таблицах</a:t>
            </a:r>
          </a:p>
          <a:p>
            <a:pPr marL="0" indent="0">
              <a:buNone/>
            </a:pPr>
            <a:r>
              <a:rPr lang="ru-RU" sz="1800" dirty="0" smtClean="0"/>
              <a:t>Вопрос </a:t>
            </a:r>
            <a:r>
              <a:rPr lang="ru-RU" sz="1800" dirty="0"/>
              <a:t>тот же: насколько эффективно поработали наши проектировщики БД в каждом из проектов?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24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408090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Обсуждение примера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r>
              <a:rPr lang="ru-RU" sz="1800" dirty="0" smtClean="0"/>
              <a:t>Повышение </a:t>
            </a:r>
            <a:r>
              <a:rPr lang="ru-RU" sz="1800" dirty="0"/>
              <a:t>эффективности может выражаться в том, что участники проектов, не увеличивая свою численность, спроектируют более сложные базы данных (или более крупные фрагменты какой-то базы данных): содержащие больше таблиц и внешних ключей, рассчитанных на большие объемы хранимых данных и т. п. </a:t>
            </a:r>
            <a:endParaRPr lang="ru-RU" sz="1800" dirty="0" smtClean="0"/>
          </a:p>
          <a:p>
            <a:r>
              <a:rPr lang="ru-RU" sz="1800" dirty="0" smtClean="0"/>
              <a:t>Следует </a:t>
            </a:r>
            <a:r>
              <a:rPr lang="ru-RU" sz="1800" dirty="0"/>
              <a:t>выбирать модель с ориентацией на выход. Тогда мы получим для неэффективных проектов рекомендации по увеличению значений выходных показателей, т. е. числа таблиц и др</a:t>
            </a:r>
            <a:r>
              <a:rPr lang="ru-RU" sz="1800" dirty="0" smtClean="0"/>
              <a:t>.</a:t>
            </a:r>
            <a:endParaRPr lang="ru-RU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25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47096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sz="3200" dirty="0" smtClean="0"/>
              <a:t>Пример – оценка продуктивности работы специалистов</a:t>
            </a:r>
            <a:endParaRPr lang="ru-RU" altLang="ru-RU" sz="3200" dirty="0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Можно в качестве членов выборки использовать кандидатов на вакантные должности </a:t>
            </a:r>
            <a:r>
              <a:rPr lang="ru-RU" sz="1800" dirty="0" smtClean="0"/>
              <a:t>и специалистов, </a:t>
            </a:r>
            <a:r>
              <a:rPr lang="ru-RU" sz="1800" dirty="0"/>
              <a:t>уже работающих в компании</a:t>
            </a:r>
          </a:p>
          <a:p>
            <a:pPr marL="0" indent="0">
              <a:buNone/>
            </a:pPr>
            <a:r>
              <a:rPr lang="ru-RU" altLang="ru-RU" sz="1800" dirty="0" smtClean="0"/>
              <a:t>Входные </a:t>
            </a:r>
            <a:r>
              <a:rPr lang="ru-RU" altLang="ru-RU" sz="1800" dirty="0"/>
              <a:t>показатели:</a:t>
            </a:r>
          </a:p>
          <a:p>
            <a:r>
              <a:rPr lang="ru-RU" sz="1800" dirty="0" smtClean="0"/>
              <a:t>опыт работы (в годах)</a:t>
            </a:r>
          </a:p>
          <a:p>
            <a:pPr marL="0" indent="0">
              <a:buNone/>
            </a:pPr>
            <a:r>
              <a:rPr lang="ru-RU" altLang="ru-RU" sz="1800" dirty="0"/>
              <a:t>Выходные показатели:</a:t>
            </a:r>
          </a:p>
          <a:p>
            <a:r>
              <a:rPr lang="ru-RU" sz="1800" dirty="0" smtClean="0"/>
              <a:t>общий </a:t>
            </a:r>
            <a:r>
              <a:rPr lang="ru-RU" sz="1800" dirty="0"/>
              <a:t>объем исходного кода, написанного </a:t>
            </a:r>
            <a:r>
              <a:rPr lang="ru-RU" sz="1800" dirty="0" smtClean="0"/>
              <a:t>программистом (число строк)</a:t>
            </a:r>
            <a:endParaRPr lang="ru-RU" sz="1800" dirty="0"/>
          </a:p>
          <a:p>
            <a:r>
              <a:rPr lang="ru-RU" sz="1800" dirty="0" smtClean="0"/>
              <a:t>число </a:t>
            </a:r>
            <a:r>
              <a:rPr lang="ru-RU" sz="1800" dirty="0"/>
              <a:t>успешно завершенных </a:t>
            </a:r>
            <a:r>
              <a:rPr lang="ru-RU" sz="1800" dirty="0" smtClean="0"/>
              <a:t>проектов</a:t>
            </a:r>
          </a:p>
          <a:p>
            <a:r>
              <a:rPr lang="ru-RU" sz="1800" dirty="0"/>
              <a:t>число языков </a:t>
            </a:r>
            <a:r>
              <a:rPr lang="ru-RU" sz="1800" dirty="0" smtClean="0"/>
              <a:t>программирования, СУБД </a:t>
            </a:r>
            <a:r>
              <a:rPr lang="ru-RU" sz="1800" dirty="0"/>
              <a:t>или каких-то технологий, которыми владеет программист </a:t>
            </a:r>
            <a:r>
              <a:rPr lang="ru-RU" sz="1800" dirty="0" smtClean="0"/>
              <a:t>(как учесть уровень </a:t>
            </a:r>
            <a:r>
              <a:rPr lang="ru-RU" sz="1800" dirty="0"/>
              <a:t>знаний</a:t>
            </a:r>
            <a:r>
              <a:rPr lang="ru-RU" sz="1800" dirty="0" smtClean="0"/>
              <a:t>?)</a:t>
            </a:r>
            <a:endParaRPr lang="ru-RU" altLang="ru-RU" sz="18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26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6403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Исходные данные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27</a:t>
            </a:fld>
            <a:endParaRPr lang="ru-RU" altLang="ru-RU" sz="4400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107963"/>
              </p:ext>
            </p:extLst>
          </p:nvPr>
        </p:nvGraphicFramePr>
        <p:xfrm>
          <a:off x="539552" y="1491630"/>
          <a:ext cx="7704856" cy="3086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1080120"/>
                <a:gridCol w="1440160"/>
                <a:gridCol w="1584176"/>
                <a:gridCol w="2448272"/>
              </a:tblGrid>
              <a:tr h="7715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Номер специалиста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Опыт работы </a:t>
                      </a:r>
                      <a:endParaRPr lang="ru-RU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 годах)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Общий объем исходного кода (число строк)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Число успешно завершенных проектов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Число языков программирования, СУБД и технологий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185000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19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12000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57000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12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23000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45000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12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128000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37000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5000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32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250000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63000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71000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11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14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89000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4587974"/>
            <a:ext cx="76328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Желтым цветом закрашены строки, соответствующие кандидатам на 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365137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699542"/>
            <a:ext cx="7793037" cy="557758"/>
          </a:xfrm>
        </p:spPr>
        <p:txBody>
          <a:bodyPr/>
          <a:lstStyle/>
          <a:p>
            <a:r>
              <a:rPr lang="ru-RU" altLang="ru-RU" sz="3200" dirty="0"/>
              <a:t>Результаты вычислений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63638"/>
            <a:ext cx="7772400" cy="3086100"/>
          </a:xfrm>
        </p:spPr>
        <p:txBody>
          <a:bodyPr/>
          <a:lstStyle/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Желтым цветом закрашены строки, соответствующие кандидатам на должность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28</a:t>
            </a:fld>
            <a:endParaRPr lang="ru-RU" sz="4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83097"/>
              </p:ext>
            </p:extLst>
          </p:nvPr>
        </p:nvGraphicFramePr>
        <p:xfrm>
          <a:off x="611560" y="1563638"/>
          <a:ext cx="7632848" cy="3140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1224136"/>
                <a:gridCol w="1224136"/>
                <a:gridCol w="3960440"/>
              </a:tblGrid>
              <a:tr h="6172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Номер специалиста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Эффективность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CRS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Эффективность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VRS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Эталонные специалисты для данного специалиста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0.964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0.600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0.606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 (0.100), 6 (0.250), 8 (0.650)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0.950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0.954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 (0.076), 6 (0.762), 8 (0.162)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0.800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0.909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 (0.300), 8 (0.700)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0.656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0.700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 (0.600), 8 (0.400)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0.732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0.703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0.808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9 (0.111), 12 (0.889)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0.850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0.851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 (0.012), 6 (0.794), 8 (0.194)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0.964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636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699542"/>
            <a:ext cx="7793037" cy="557758"/>
          </a:xfrm>
        </p:spPr>
        <p:txBody>
          <a:bodyPr/>
          <a:lstStyle/>
          <a:p>
            <a:r>
              <a:rPr lang="ru-RU" sz="3200" dirty="0" smtClean="0"/>
              <a:t>Что делать с кандидатом?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13285"/>
            <a:ext cx="8487544" cy="30861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Специалист </a:t>
            </a:r>
            <a:r>
              <a:rPr lang="ru-RU" sz="2000" dirty="0"/>
              <a:t>номер </a:t>
            </a:r>
            <a:r>
              <a:rPr lang="ru-RU" sz="2000" dirty="0" smtClean="0"/>
              <a:t>2. </a:t>
            </a:r>
            <a:r>
              <a:rPr lang="ru-RU" sz="2000" dirty="0"/>
              <a:t>Уровень его эффективности равен </a:t>
            </a:r>
            <a:r>
              <a:rPr lang="ru-RU" sz="2000" dirty="0" smtClean="0"/>
              <a:t>0.606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29</a:t>
            </a:fld>
            <a:endParaRPr lang="ru-RU" sz="4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397454"/>
              </p:ext>
            </p:extLst>
          </p:nvPr>
        </p:nvGraphicFramePr>
        <p:xfrm>
          <a:off x="539552" y="2109534"/>
          <a:ext cx="7848871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6017"/>
                <a:gridCol w="2616017"/>
                <a:gridCol w="261683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Исходные значения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Рекомендуемые значения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Опыт работы (в годах)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Общий объем исходного кода (число строк)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12000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38950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Число успешно завершенных проектов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4.95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Число языков программирования, СУБД и технологий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4.95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9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Проблема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1513285"/>
            <a:ext cx="8271520" cy="30861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000" dirty="0" smtClean="0"/>
              <a:t>Техническая сторона дела:</a:t>
            </a:r>
          </a:p>
          <a:p>
            <a:pPr eaLnBrk="1" hangingPunct="1">
              <a:buFont typeface="Times New Roman" panose="02020603050405020304" pitchFamily="18" charset="0"/>
              <a:buChar char="■"/>
            </a:pPr>
            <a:r>
              <a:rPr lang="ru-RU" altLang="ru-RU" sz="2000" dirty="0" smtClean="0"/>
              <a:t>базы данных</a:t>
            </a:r>
          </a:p>
          <a:p>
            <a:pPr eaLnBrk="1" hangingPunct="1">
              <a:buFont typeface="Times New Roman" panose="02020603050405020304" pitchFamily="18" charset="0"/>
              <a:buChar char="■"/>
            </a:pPr>
            <a:r>
              <a:rPr lang="ru-RU" altLang="ru-RU" sz="2000" dirty="0" smtClean="0"/>
              <a:t>разделяемые буфера (</a:t>
            </a:r>
            <a:r>
              <a:rPr lang="en-US" altLang="ru-RU" sz="2000" dirty="0" smtClean="0"/>
              <a:t>shared buffers)</a:t>
            </a:r>
            <a:endParaRPr lang="ru-RU" altLang="ru-RU" sz="2000" dirty="0" smtClean="0"/>
          </a:p>
          <a:p>
            <a:pPr eaLnBrk="1" hangingPunct="1">
              <a:buFont typeface="Times New Roman" panose="02020603050405020304" pitchFamily="18" charset="0"/>
              <a:buChar char="■"/>
            </a:pPr>
            <a:r>
              <a:rPr lang="ru-RU" altLang="ru-RU" sz="2000" dirty="0" smtClean="0"/>
              <a:t>ядро операционной системы</a:t>
            </a:r>
          </a:p>
          <a:p>
            <a:pPr eaLnBrk="1" hangingPunct="1">
              <a:buFont typeface="Times New Roman" panose="02020603050405020304" pitchFamily="18" charset="0"/>
              <a:buChar char="■"/>
            </a:pPr>
            <a:r>
              <a:rPr lang="ru-RU" altLang="ru-RU" sz="2000" dirty="0" smtClean="0"/>
              <a:t>и т. д.</a:t>
            </a:r>
          </a:p>
          <a:p>
            <a:pPr marL="0" indent="0" eaLnBrk="1" hangingPunct="1">
              <a:buNone/>
            </a:pPr>
            <a:endParaRPr lang="ru-RU" altLang="ru-RU" sz="2000" dirty="0" smtClean="0"/>
          </a:p>
          <a:p>
            <a:pPr marL="0" indent="0" eaLnBrk="1" hangingPunct="1">
              <a:buNone/>
            </a:pPr>
            <a:r>
              <a:rPr lang="ru-RU" altLang="ru-RU" sz="2000" dirty="0" smtClean="0"/>
              <a:t>А специалисты? Их квалификация и эффективность работы?</a:t>
            </a:r>
          </a:p>
          <a:p>
            <a:pPr marL="0" indent="0" eaLnBrk="1" hangingPunct="1">
              <a:buNone/>
            </a:pPr>
            <a:endParaRPr lang="ru-RU" altLang="ru-RU" sz="20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sz="3200" dirty="0" smtClean="0"/>
              <a:t>Пример – оценка квалификации специалистов</a:t>
            </a:r>
            <a:endParaRPr lang="ru-RU" altLang="ru-RU" sz="3200" dirty="0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В качестве </a:t>
            </a:r>
            <a:r>
              <a:rPr lang="ru-RU" sz="1800" dirty="0"/>
              <a:t>членов выборки </a:t>
            </a:r>
            <a:r>
              <a:rPr lang="ru-RU" sz="1800" dirty="0" smtClean="0"/>
              <a:t>используем </a:t>
            </a:r>
            <a:r>
              <a:rPr lang="ru-RU" sz="1800" dirty="0"/>
              <a:t>кандидатов на вакантные должности </a:t>
            </a:r>
            <a:r>
              <a:rPr lang="ru-RU" sz="1800" dirty="0" smtClean="0"/>
              <a:t>и специалистов, </a:t>
            </a:r>
            <a:r>
              <a:rPr lang="ru-RU" sz="1800" dirty="0"/>
              <a:t>уже работающих в компании</a:t>
            </a:r>
          </a:p>
          <a:p>
            <a:pPr marL="0" indent="0">
              <a:buNone/>
            </a:pPr>
            <a:r>
              <a:rPr lang="ru-RU" altLang="ru-RU" sz="1800" dirty="0" smtClean="0"/>
              <a:t>Входные </a:t>
            </a:r>
            <a:r>
              <a:rPr lang="ru-RU" altLang="ru-RU" sz="1800" dirty="0"/>
              <a:t>показатели:</a:t>
            </a:r>
          </a:p>
          <a:p>
            <a:r>
              <a:rPr lang="ru-RU" sz="1800" dirty="0" smtClean="0"/>
              <a:t>обобщенный входной показатель (равный 1 для всех специалистов)</a:t>
            </a:r>
          </a:p>
          <a:p>
            <a:pPr marL="0" indent="0">
              <a:buNone/>
            </a:pPr>
            <a:r>
              <a:rPr lang="ru-RU" altLang="ru-RU" sz="1800" dirty="0"/>
              <a:t>Выходные </a:t>
            </a:r>
            <a:r>
              <a:rPr lang="ru-RU" altLang="ru-RU" sz="1800" dirty="0" smtClean="0"/>
              <a:t>показатели (оцениваются в баллах):</a:t>
            </a:r>
            <a:endParaRPr lang="ru-RU" altLang="ru-RU" sz="1800" dirty="0"/>
          </a:p>
          <a:p>
            <a:r>
              <a:rPr lang="ru-RU" sz="1800" dirty="0"/>
              <a:t>уровень знаний языка </a:t>
            </a:r>
            <a:r>
              <a:rPr lang="en-US" sz="1800" dirty="0" smtClean="0"/>
              <a:t>SQL</a:t>
            </a:r>
            <a:endParaRPr lang="ru-RU" sz="1800" dirty="0" smtClean="0"/>
          </a:p>
          <a:p>
            <a:r>
              <a:rPr lang="ru-RU" sz="1800" dirty="0"/>
              <a:t>уровень знаний внутреннего устройства СУБД </a:t>
            </a:r>
            <a:r>
              <a:rPr lang="en-US" sz="1800" dirty="0"/>
              <a:t>PostgreSQL</a:t>
            </a:r>
            <a:endParaRPr lang="ru-RU" sz="1800" dirty="0" smtClean="0"/>
          </a:p>
          <a:p>
            <a:r>
              <a:rPr lang="ru-RU" sz="1800" dirty="0"/>
              <a:t>уровень знаний операционной системы </a:t>
            </a:r>
            <a:r>
              <a:rPr lang="en-US" sz="1800" dirty="0"/>
              <a:t>Linux</a:t>
            </a:r>
            <a:endParaRPr lang="ru-RU" altLang="ru-RU" sz="18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30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178358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Исходные данные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31</a:t>
            </a:fld>
            <a:endParaRPr lang="ru-RU" altLang="ru-RU" sz="4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587974"/>
            <a:ext cx="76328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Желтым цветом закрашены строки, соответствующие кандидатам на должность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840392"/>
              </p:ext>
            </p:extLst>
          </p:nvPr>
        </p:nvGraphicFramePr>
        <p:xfrm>
          <a:off x="539551" y="1512889"/>
          <a:ext cx="7704857" cy="3086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705"/>
                <a:gridCol w="1439406"/>
                <a:gridCol w="1439406"/>
                <a:gridCol w="1825650"/>
                <a:gridCol w="1753690"/>
              </a:tblGrid>
              <a:tr h="771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Номер специалиста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Условный показатель затрат ресурсов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Уровень знаний языка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SQL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Уровень знаний внутреннего устройства СУБД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PostgreSQL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Уровень знаний операционной системы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Linux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62896" marT="0" marB="0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6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9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9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6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4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  <a:tr h="192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9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96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0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699542"/>
            <a:ext cx="7793037" cy="557758"/>
          </a:xfrm>
        </p:spPr>
        <p:txBody>
          <a:bodyPr/>
          <a:lstStyle/>
          <a:p>
            <a:r>
              <a:rPr lang="ru-RU" altLang="ru-RU" sz="3200" dirty="0"/>
              <a:t>Результаты вычислений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63638"/>
            <a:ext cx="7772400" cy="3086100"/>
          </a:xfrm>
        </p:spPr>
        <p:txBody>
          <a:bodyPr/>
          <a:lstStyle/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Желтым цветом закрашены строки, соответствующие кандидатам на должность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32</a:t>
            </a:fld>
            <a:endParaRPr lang="ru-RU" sz="4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039021"/>
              </p:ext>
            </p:extLst>
          </p:nvPr>
        </p:nvGraphicFramePr>
        <p:xfrm>
          <a:off x="683568" y="1478598"/>
          <a:ext cx="7560840" cy="3140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505"/>
                <a:gridCol w="2009847"/>
                <a:gridCol w="4392488"/>
              </a:tblGrid>
              <a:tr h="6172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Номер специалиста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Эффективность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CRS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Эталонные специалисты для данного специалиста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0.871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 (0.963), 6 (0.037)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0.842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 (0.687), 4 (0.312)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0.935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 (0.552), 9 (0.448)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0.935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 (0.448), 4 (0.552)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0.710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 (0.455), 9 (0.545)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0.966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 (0.250), 9 (0.750)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0.837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 (0.833), 2 (0.167)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  <a:tr h="2057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1764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1.000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 (1.000)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542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699542"/>
            <a:ext cx="7793037" cy="557758"/>
          </a:xfrm>
        </p:spPr>
        <p:txBody>
          <a:bodyPr/>
          <a:lstStyle/>
          <a:p>
            <a:r>
              <a:rPr lang="ru-RU" sz="3200" dirty="0" smtClean="0"/>
              <a:t>Что делать с кандидатом?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13285"/>
            <a:ext cx="8487544" cy="30861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Специалист </a:t>
            </a:r>
            <a:r>
              <a:rPr lang="ru-RU" sz="2000" dirty="0"/>
              <a:t>номер </a:t>
            </a:r>
            <a:r>
              <a:rPr lang="ru-RU" sz="2000" dirty="0" smtClean="0"/>
              <a:t>1. </a:t>
            </a:r>
            <a:r>
              <a:rPr lang="ru-RU" sz="2000" dirty="0"/>
              <a:t>Уровень его эффективности равен </a:t>
            </a:r>
            <a:r>
              <a:rPr lang="ru-RU" sz="2000" dirty="0" smtClean="0"/>
              <a:t>0.871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33</a:t>
            </a:fld>
            <a:endParaRPr lang="ru-RU" sz="4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860856"/>
              </p:ext>
            </p:extLst>
          </p:nvPr>
        </p:nvGraphicFramePr>
        <p:xfrm>
          <a:off x="539552" y="2109534"/>
          <a:ext cx="7848871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6017"/>
                <a:gridCol w="2616017"/>
                <a:gridCol w="261683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Исходные значения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Рекомендуемые значения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Условный показатель затрат ресурсов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Уровень знаний языка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SQL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7.000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8.037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Уровень знаний внутреннего устройства СУБД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PostgreSQL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6.000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6.889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Уровень знаний операционной системы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Linux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6.000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8.000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106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r>
              <a:rPr lang="ru-RU" altLang="ru-RU" sz="3200" dirty="0" smtClean="0"/>
              <a:t>Рекомендации по применению метода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343528" cy="3086100"/>
          </a:xfrm>
        </p:spPr>
        <p:txBody>
          <a:bodyPr/>
          <a:lstStyle/>
          <a:p>
            <a:pPr>
              <a:buFont typeface="Times New Roman" panose="02020603050405020304" pitchFamily="18" charset="0"/>
              <a:buChar char="■"/>
            </a:pPr>
            <a:r>
              <a:rPr lang="ru-RU" altLang="ru-RU" sz="2000" dirty="0" smtClean="0"/>
              <a:t>Число объектов </a:t>
            </a:r>
            <a:r>
              <a:rPr lang="en-US" altLang="ru-RU" sz="2000" i="1" dirty="0" smtClean="0"/>
              <a:t>N</a:t>
            </a:r>
            <a:r>
              <a:rPr lang="en-US" altLang="ru-RU" sz="2000" dirty="0" smtClean="0"/>
              <a:t> </a:t>
            </a:r>
            <a:r>
              <a:rPr lang="en-US" altLang="ru-RU" sz="2000" dirty="0" smtClean="0">
                <a:latin typeface="Times New Roman"/>
                <a:cs typeface="Times New Roman"/>
              </a:rPr>
              <a:t>≥ max { </a:t>
            </a:r>
            <a:r>
              <a:rPr lang="en-US" altLang="ru-RU" sz="2000" i="1" dirty="0" smtClean="0">
                <a:latin typeface="Times New Roman"/>
                <a:cs typeface="Times New Roman"/>
              </a:rPr>
              <a:t>K</a:t>
            </a:r>
            <a:r>
              <a:rPr lang="en-US" altLang="ru-RU" sz="2000" dirty="0" smtClean="0">
                <a:latin typeface="Times New Roman"/>
                <a:cs typeface="Times New Roman"/>
              </a:rPr>
              <a:t> × </a:t>
            </a:r>
            <a:r>
              <a:rPr lang="en-US" altLang="ru-RU" sz="2000" i="1" dirty="0" smtClean="0">
                <a:latin typeface="Times New Roman"/>
                <a:cs typeface="Times New Roman"/>
              </a:rPr>
              <a:t>M</a:t>
            </a:r>
            <a:r>
              <a:rPr lang="en-US" altLang="ru-RU" sz="2000" dirty="0" smtClean="0">
                <a:latin typeface="Times New Roman"/>
                <a:cs typeface="Times New Roman"/>
              </a:rPr>
              <a:t>, 3(</a:t>
            </a:r>
            <a:r>
              <a:rPr lang="en-US" altLang="ru-RU" sz="2000" i="1" dirty="0" smtClean="0">
                <a:latin typeface="Times New Roman"/>
                <a:cs typeface="Times New Roman"/>
              </a:rPr>
              <a:t>K</a:t>
            </a:r>
            <a:r>
              <a:rPr lang="en-US" altLang="ru-RU" sz="2000" dirty="0" smtClean="0">
                <a:latin typeface="Times New Roman"/>
                <a:cs typeface="Times New Roman"/>
              </a:rPr>
              <a:t> + </a:t>
            </a:r>
            <a:r>
              <a:rPr lang="en-US" altLang="ru-RU" sz="2000" i="1" dirty="0" smtClean="0">
                <a:latin typeface="Times New Roman"/>
                <a:cs typeface="Times New Roman"/>
              </a:rPr>
              <a:t>M</a:t>
            </a:r>
            <a:r>
              <a:rPr lang="en-US" altLang="ru-RU" sz="2000" dirty="0" smtClean="0">
                <a:latin typeface="Times New Roman"/>
                <a:cs typeface="Times New Roman"/>
              </a:rPr>
              <a:t>) }</a:t>
            </a:r>
            <a:endParaRPr lang="ru-RU" altLang="ru-RU" sz="2000" dirty="0" smtClean="0"/>
          </a:p>
          <a:p>
            <a:pPr marL="0" indent="0">
              <a:buNone/>
            </a:pPr>
            <a:r>
              <a:rPr lang="ru-RU" sz="2000" dirty="0" smtClean="0"/>
              <a:t>где </a:t>
            </a:r>
            <a:r>
              <a:rPr lang="en-US" sz="2000" i="1" dirty="0"/>
              <a:t>K </a:t>
            </a:r>
            <a:r>
              <a:rPr lang="ru-RU" sz="2000" i="1" dirty="0" smtClean="0"/>
              <a:t> </a:t>
            </a:r>
            <a:r>
              <a:rPr lang="ru-RU" sz="2000" dirty="0" smtClean="0"/>
              <a:t>и</a:t>
            </a:r>
            <a:r>
              <a:rPr lang="ru-RU" sz="2000" i="1" dirty="0" smtClean="0"/>
              <a:t> </a:t>
            </a:r>
            <a:r>
              <a:rPr lang="en-US" sz="2000" i="1" dirty="0" smtClean="0"/>
              <a:t>M </a:t>
            </a:r>
            <a:r>
              <a:rPr lang="ru-RU" sz="2000" dirty="0" smtClean="0"/>
              <a:t>–</a:t>
            </a:r>
            <a:r>
              <a:rPr lang="ru-RU" sz="2000" i="1" dirty="0" smtClean="0"/>
              <a:t> </a:t>
            </a:r>
            <a:r>
              <a:rPr lang="ru-RU" sz="2000" dirty="0" smtClean="0"/>
              <a:t>числа </a:t>
            </a:r>
            <a:r>
              <a:rPr lang="ru-RU" sz="2000" dirty="0"/>
              <a:t>входных </a:t>
            </a:r>
            <a:r>
              <a:rPr lang="ru-RU" sz="2000" dirty="0" smtClean="0"/>
              <a:t>и </a:t>
            </a:r>
            <a:r>
              <a:rPr lang="ru-RU" sz="2000" dirty="0"/>
              <a:t>выходных </a:t>
            </a:r>
            <a:r>
              <a:rPr lang="ru-RU" sz="2000" dirty="0" smtClean="0"/>
              <a:t>переменных</a:t>
            </a:r>
            <a:endParaRPr lang="en-US" sz="2000" dirty="0" smtClean="0"/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2000" dirty="0" smtClean="0"/>
              <a:t>Число переменных – как правило, не более 5–6</a:t>
            </a:r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2000" dirty="0"/>
              <a:t>Для сокращения числа переменных </a:t>
            </a:r>
            <a:r>
              <a:rPr lang="ru-RU" sz="2000" dirty="0" smtClean="0"/>
              <a:t>исключать </a:t>
            </a:r>
            <a:r>
              <a:rPr lang="ru-RU" sz="2000" dirty="0"/>
              <a:t>те, которые являются функционально зависящими от других </a:t>
            </a:r>
            <a:r>
              <a:rPr lang="ru-RU" sz="2000" dirty="0" smtClean="0"/>
              <a:t>переменных</a:t>
            </a:r>
          </a:p>
          <a:p>
            <a:pPr>
              <a:buFont typeface="Times New Roman" panose="02020603050405020304" pitchFamily="18" charset="0"/>
              <a:buChar char="■"/>
            </a:pPr>
            <a:r>
              <a:rPr lang="ru-RU" sz="2000" dirty="0"/>
              <a:t>Для увеличения числа объектов в исследуемой группе </a:t>
            </a:r>
            <a:r>
              <a:rPr lang="ru-RU" sz="2000" dirty="0" smtClean="0"/>
              <a:t>можно включать </a:t>
            </a:r>
            <a:r>
              <a:rPr lang="ru-RU" sz="2000" dirty="0"/>
              <a:t>в нее объекты с показателями за различные временные периоды</a:t>
            </a:r>
            <a:endParaRPr lang="ru-RU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34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120232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971550" y="357187"/>
            <a:ext cx="7937500" cy="648389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Программное обеспечение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4D325A9-2C2A-402F-9A47-14DB37A46413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ru-RU" altLang="ru-RU" sz="4400" smtClean="0"/>
          </a:p>
        </p:txBody>
      </p:sp>
      <p:sp>
        <p:nvSpPr>
          <p:cNvPr id="19460" name="Объект 2"/>
          <p:cNvSpPr>
            <a:spLocks noGrp="1"/>
          </p:cNvSpPr>
          <p:nvPr>
            <p:ph idx="1"/>
          </p:nvPr>
        </p:nvSpPr>
        <p:spPr>
          <a:xfrm>
            <a:off x="683568" y="1383618"/>
            <a:ext cx="8271520" cy="3215767"/>
          </a:xfrm>
        </p:spPr>
        <p:txBody>
          <a:bodyPr/>
          <a:lstStyle/>
          <a:p>
            <a:r>
              <a:rPr lang="en-US" altLang="ru-RU" sz="1800" dirty="0" smtClean="0"/>
              <a:t>PIM-DEA Soft (Performance Improvement Management Software) (http://deazone.com/en/software)</a:t>
            </a:r>
            <a:endParaRPr lang="ru-RU" altLang="ru-RU" sz="1800" dirty="0" smtClean="0"/>
          </a:p>
          <a:p>
            <a:pPr marL="0" indent="0">
              <a:buNone/>
            </a:pPr>
            <a:r>
              <a:rPr lang="ru-RU" altLang="ru-RU" sz="1800" dirty="0"/>
              <a:t>	</a:t>
            </a:r>
            <a:r>
              <a:rPr lang="ru-RU" altLang="ru-RU" sz="1800" dirty="0" smtClean="0"/>
              <a:t>Это коммерческое ПО</a:t>
            </a:r>
          </a:p>
          <a:p>
            <a:r>
              <a:rPr lang="ru-RU" altLang="ru-RU" sz="1800" dirty="0" smtClean="0"/>
              <a:t>DEAOS (DEA </a:t>
            </a:r>
            <a:r>
              <a:rPr lang="ru-RU" altLang="ru-RU" sz="1800" dirty="0" err="1" smtClean="0"/>
              <a:t>Online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Software</a:t>
            </a:r>
            <a:r>
              <a:rPr lang="ru-RU" altLang="ru-RU" sz="1800" dirty="0" smtClean="0"/>
              <a:t>) (https://www.deaos.com)</a:t>
            </a:r>
          </a:p>
          <a:p>
            <a:pPr marL="0" indent="0">
              <a:buNone/>
            </a:pPr>
            <a:r>
              <a:rPr lang="ru-RU" altLang="ru-RU" sz="1800" dirty="0" smtClean="0"/>
              <a:t>	Это </a:t>
            </a:r>
            <a:r>
              <a:rPr lang="ru-RU" altLang="ru-RU" sz="1800" dirty="0" err="1" smtClean="0"/>
              <a:t>web</a:t>
            </a:r>
            <a:r>
              <a:rPr lang="ru-RU" altLang="ru-RU" sz="1800" dirty="0" smtClean="0"/>
              <a:t>-приложение</a:t>
            </a:r>
          </a:p>
          <a:p>
            <a:r>
              <a:rPr lang="en-US" altLang="ru-RU" sz="1800" dirty="0" smtClean="0"/>
              <a:t>DEAP </a:t>
            </a:r>
            <a:r>
              <a:rPr lang="ru-RU" altLang="ru-RU" sz="1800" dirty="0" smtClean="0"/>
              <a:t>(http://</a:t>
            </a:r>
            <a:r>
              <a:rPr lang="ru-RU" altLang="ru-RU" sz="1800" dirty="0"/>
              <a:t>www.uq.edu.au/economics/cepa/deap.php) </a:t>
            </a:r>
            <a:endParaRPr lang="ru-RU" altLang="ru-RU" sz="1800" dirty="0" smtClean="0"/>
          </a:p>
          <a:p>
            <a:pPr marL="0" indent="0">
              <a:buNone/>
            </a:pPr>
            <a:r>
              <a:rPr lang="ru-RU" altLang="ru-RU" sz="1800" dirty="0" smtClean="0"/>
              <a:t>     </a:t>
            </a:r>
            <a:r>
              <a:rPr lang="ru-RU" altLang="ru-RU" sz="1600" dirty="0" smtClean="0"/>
              <a:t>Одна </a:t>
            </a:r>
            <a:r>
              <a:rPr lang="ru-RU" altLang="ru-RU" sz="1600" dirty="0"/>
              <a:t>из самых популярных и известных </a:t>
            </a:r>
            <a:r>
              <a:rPr lang="ru-RU" altLang="ru-RU" sz="1600" dirty="0" smtClean="0"/>
              <a:t>программ.  Автор ‒ австралийский профессор T. </a:t>
            </a:r>
            <a:r>
              <a:rPr lang="ru-RU" altLang="ru-RU" sz="1600" dirty="0" err="1" smtClean="0"/>
              <a:t>Coelli</a:t>
            </a:r>
            <a:r>
              <a:rPr lang="ru-RU" altLang="ru-RU" sz="1600" dirty="0" smtClean="0"/>
              <a:t>. Эта программа является свободным ПО. Консольное приложение</a:t>
            </a:r>
          </a:p>
          <a:p>
            <a:pPr lvl="0">
              <a:buClr>
                <a:srgbClr val="3333CC"/>
              </a:buClr>
            </a:pPr>
            <a:r>
              <a:rPr lang="ru-RU" altLang="ru-RU" sz="1800" dirty="0">
                <a:solidFill>
                  <a:srgbClr val="000000"/>
                </a:solidFill>
              </a:rPr>
              <a:t>И другое </a:t>
            </a:r>
            <a:r>
              <a:rPr lang="ru-RU" altLang="ru-RU" sz="1800" dirty="0" smtClean="0">
                <a:solidFill>
                  <a:srgbClr val="000000"/>
                </a:solidFill>
              </a:rPr>
              <a:t>ПО…</a:t>
            </a:r>
            <a:endParaRPr lang="ru-RU" altLang="ru-RU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355726"/>
            <a:ext cx="8280920" cy="5940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Метод </a:t>
            </a:r>
            <a:r>
              <a:rPr lang="en-US" altLang="ru-RU" sz="3200" dirty="0" smtClean="0"/>
              <a:t>DEA </a:t>
            </a:r>
            <a:r>
              <a:rPr lang="ru-RU" altLang="ru-RU" sz="3200" dirty="0" smtClean="0"/>
              <a:t>в России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13285"/>
            <a:ext cx="8343900" cy="3086100"/>
          </a:xfrm>
        </p:spPr>
        <p:txBody>
          <a:bodyPr/>
          <a:lstStyle/>
          <a:p>
            <a:pPr eaLnBrk="1" hangingPunct="1"/>
            <a:r>
              <a:rPr lang="ru-RU" altLang="ru-RU" sz="1600" dirty="0" smtClean="0"/>
              <a:t>Первые в </a:t>
            </a:r>
            <a:r>
              <a:rPr lang="ru-RU" altLang="ru-RU" sz="1600" dirty="0"/>
              <a:t>России – </a:t>
            </a:r>
            <a:r>
              <a:rPr lang="ru-RU" altLang="ru-RU" sz="1600" dirty="0" smtClean="0"/>
              <a:t>профессор В. Е. </a:t>
            </a:r>
            <a:r>
              <a:rPr lang="ru-RU" altLang="ru-RU" sz="1600" dirty="0" err="1" smtClean="0"/>
              <a:t>Кривоножко</a:t>
            </a:r>
            <a:r>
              <a:rPr lang="ru-RU" altLang="ru-RU" sz="1600" dirty="0" smtClean="0"/>
              <a:t> и его аспиранты и коллеги из Института системного анализа РАН. Их первые статьи по этому методу вышли еще в конце 90-х годов прошлого столетия</a:t>
            </a:r>
          </a:p>
          <a:p>
            <a:pPr marL="0" indent="0" eaLnBrk="1" hangingPunct="1">
              <a:buNone/>
            </a:pPr>
            <a:r>
              <a:rPr lang="ru-RU" altLang="ru-RU" sz="1400" dirty="0" smtClean="0"/>
              <a:t>Анализ эффективности функционирования сложных систем [Текст] / В. Е. </a:t>
            </a:r>
            <a:r>
              <a:rPr lang="ru-RU" altLang="ru-RU" sz="1400" dirty="0" err="1" smtClean="0"/>
              <a:t>Кривоножко</a:t>
            </a:r>
            <a:r>
              <a:rPr lang="ru-RU" altLang="ru-RU" sz="1400" dirty="0" smtClean="0"/>
              <a:t>, А. И. Пропой, Р. В. Сеньков, И. В. </a:t>
            </a:r>
            <a:r>
              <a:rPr lang="ru-RU" altLang="ru-RU" sz="1400" dirty="0" err="1" smtClean="0"/>
              <a:t>Родченков</a:t>
            </a:r>
            <a:r>
              <a:rPr lang="ru-RU" altLang="ru-RU" sz="1400" dirty="0" smtClean="0"/>
              <a:t>, П. М. Анохин // Автоматизация проектирования. – 1999. – № 1. – С. 2–7.</a:t>
            </a:r>
          </a:p>
          <a:p>
            <a:pPr eaLnBrk="1" hangingPunct="1"/>
            <a:r>
              <a:rPr lang="ru-RU" altLang="ru-RU" sz="1600" dirty="0" smtClean="0"/>
              <a:t>Города России, в которых «знают» о методе </a:t>
            </a:r>
            <a:r>
              <a:rPr lang="en-US" altLang="ru-RU" sz="1600" dirty="0" smtClean="0"/>
              <a:t>DEA</a:t>
            </a:r>
            <a:endParaRPr lang="ru-RU" altLang="ru-RU" sz="1600" dirty="0" smtClean="0"/>
          </a:p>
          <a:p>
            <a:pPr lvl="1" eaLnBrk="1" hangingPunct="1"/>
            <a:r>
              <a:rPr lang="ru-RU" altLang="ru-RU" sz="1400" dirty="0" smtClean="0"/>
              <a:t>Москва</a:t>
            </a:r>
          </a:p>
          <a:p>
            <a:pPr lvl="1" eaLnBrk="1" hangingPunct="1"/>
            <a:r>
              <a:rPr lang="ru-RU" altLang="ru-RU" sz="1400" dirty="0"/>
              <a:t>Санкт-Петербург (СПбГУ, Ю. В. Федотов)</a:t>
            </a:r>
          </a:p>
          <a:p>
            <a:pPr lvl="1" eaLnBrk="1" hangingPunct="1"/>
            <a:r>
              <a:rPr lang="ru-RU" altLang="ru-RU" sz="1400" dirty="0"/>
              <a:t>Барнаул</a:t>
            </a:r>
          </a:p>
          <a:p>
            <a:pPr lvl="1" eaLnBrk="1" hangingPunct="1"/>
            <a:r>
              <a:rPr lang="ru-RU" altLang="ru-RU" sz="1400" dirty="0"/>
              <a:t>Иваново</a:t>
            </a:r>
          </a:p>
          <a:p>
            <a:pPr lvl="1" eaLnBrk="1" hangingPunct="1"/>
            <a:r>
              <a:rPr lang="ru-RU" altLang="ru-RU" sz="1400" dirty="0"/>
              <a:t>Красноярск</a:t>
            </a:r>
          </a:p>
          <a:p>
            <a:pPr lvl="1" eaLnBrk="1" hangingPunct="1"/>
            <a:r>
              <a:rPr lang="ru-RU" altLang="ru-RU" sz="1400" dirty="0"/>
              <a:t>Нижний Новгород</a:t>
            </a:r>
          </a:p>
          <a:p>
            <a:pPr lvl="1" eaLnBrk="1" hangingPunct="1"/>
            <a:r>
              <a:rPr lang="ru-RU" altLang="ru-RU" sz="1400" dirty="0" smtClean="0"/>
              <a:t>Самара</a:t>
            </a:r>
          </a:p>
        </p:txBody>
      </p:sp>
      <p:sp>
        <p:nvSpPr>
          <p:cNvPr id="2048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7CB60E-320B-4538-885D-0937C7308DF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1276" y="3075806"/>
            <a:ext cx="8280920" cy="91810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4" y="465535"/>
            <a:ext cx="7793037" cy="683419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Публикации в России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296" y="1491630"/>
            <a:ext cx="8343900" cy="2840831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Защищено более 10 диссертаций (физико-математические, технические </a:t>
            </a:r>
            <a:r>
              <a:rPr lang="ru-RU" altLang="ru-RU" sz="1800" dirty="0"/>
              <a:t>и </a:t>
            </a:r>
            <a:r>
              <a:rPr lang="ru-RU" altLang="ru-RU" sz="1800" dirty="0" smtClean="0"/>
              <a:t>экономические  науки)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Статьи в журналах (в т. ч. «Экономика и математические методы»)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Доклады на конференциях</a:t>
            </a:r>
            <a:endParaRPr lang="ru-RU" altLang="ru-RU" sz="1800" dirty="0"/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Учебник</a:t>
            </a:r>
          </a:p>
          <a:p>
            <a:pPr marL="0" indent="0" eaLnBrk="1" hangingPunct="1">
              <a:buNone/>
            </a:pPr>
            <a:r>
              <a:rPr lang="ru-RU" altLang="ru-RU" sz="1600" dirty="0" err="1" smtClean="0"/>
              <a:t>Кривоножко</a:t>
            </a:r>
            <a:r>
              <a:rPr lang="ru-RU" altLang="ru-RU" sz="1600" dirty="0" smtClean="0"/>
              <a:t>, В. Е. Анализ деятельности сложных социально-экономических систем [Текст] / В. Е. </a:t>
            </a:r>
            <a:r>
              <a:rPr lang="ru-RU" altLang="ru-RU" sz="1600" dirty="0" err="1" smtClean="0"/>
              <a:t>Кривоножко</a:t>
            </a:r>
            <a:r>
              <a:rPr lang="ru-RU" altLang="ru-RU" sz="1600" dirty="0" smtClean="0"/>
              <a:t>, А. В. </a:t>
            </a:r>
            <a:r>
              <a:rPr lang="ru-RU" altLang="ru-RU" sz="1600" dirty="0" err="1" smtClean="0"/>
              <a:t>Лычев</a:t>
            </a:r>
            <a:r>
              <a:rPr lang="ru-RU" altLang="ru-RU" sz="1600" dirty="0" smtClean="0"/>
              <a:t>. – М. : Издательский отдел факультета</a:t>
            </a:r>
            <a:br>
              <a:rPr lang="ru-RU" altLang="ru-RU" sz="1600" dirty="0" smtClean="0"/>
            </a:br>
            <a:r>
              <a:rPr lang="ru-RU" altLang="ru-RU" sz="1600" dirty="0" smtClean="0"/>
              <a:t>ВМ и К МГУ ; МАКС Пресс, 2010. – 208 с.</a:t>
            </a:r>
          </a:p>
        </p:txBody>
      </p:sp>
      <p:sp>
        <p:nvSpPr>
          <p:cNvPr id="2150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4C026A-43EA-4F80-8480-413614F49B7F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247714"/>
            <a:ext cx="8208912" cy="70207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Русскоязычный эквивалент названия метода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611560" y="1513285"/>
            <a:ext cx="8064896" cy="3086100"/>
          </a:xfrm>
        </p:spPr>
        <p:txBody>
          <a:bodyPr/>
          <a:lstStyle/>
          <a:p>
            <a:r>
              <a:rPr lang="ru-RU" altLang="ru-RU" sz="2000" dirty="0" smtClean="0"/>
              <a:t>В. Е. </a:t>
            </a:r>
            <a:r>
              <a:rPr lang="ru-RU" altLang="ru-RU" sz="2000" dirty="0" err="1" smtClean="0"/>
              <a:t>Кривоножко</a:t>
            </a:r>
            <a:r>
              <a:rPr lang="ru-RU" altLang="ru-RU" sz="2000" dirty="0" smtClean="0"/>
              <a:t> и его коллеги используют такой – </a:t>
            </a:r>
            <a:br>
              <a:rPr lang="ru-RU" altLang="ru-RU" sz="2000" dirty="0" smtClean="0"/>
            </a:br>
            <a:r>
              <a:rPr lang="ru-RU" altLang="ru-RU" sz="2000" dirty="0" smtClean="0"/>
              <a:t>«Анализ Среды Функционирования» (АСФ)</a:t>
            </a:r>
          </a:p>
          <a:p>
            <a:pPr marL="0" indent="0" algn="just">
              <a:buNone/>
            </a:pPr>
            <a:r>
              <a:rPr lang="ru-RU" altLang="ru-RU" sz="1600" dirty="0" smtClean="0"/>
              <a:t>В оригинальном названии метода есть слово </a:t>
            </a:r>
            <a:r>
              <a:rPr lang="en-US" altLang="ru-RU" sz="1600" dirty="0" smtClean="0"/>
              <a:t>envelopment</a:t>
            </a:r>
            <a:r>
              <a:rPr lang="ru-RU" altLang="ru-RU" sz="1600" dirty="0" smtClean="0"/>
              <a:t> (обертывание). Граница эффективности как бы огибает, или обертывает, точки, соответствующие исследуемым объектам в многомерном пространстве</a:t>
            </a:r>
          </a:p>
          <a:p>
            <a:r>
              <a:rPr lang="ru-RU" altLang="ru-RU" sz="1800" dirty="0" smtClean="0"/>
              <a:t>«метод обволакивающей поверхности»</a:t>
            </a:r>
          </a:p>
          <a:p>
            <a:r>
              <a:rPr lang="ru-RU" altLang="ru-RU" sz="1800" dirty="0" smtClean="0"/>
              <a:t>«метод оболочки данных»</a:t>
            </a:r>
          </a:p>
          <a:p>
            <a:r>
              <a:rPr lang="ru-RU" altLang="ru-RU" sz="1800" dirty="0" smtClean="0"/>
              <a:t>«анализ свертки данных»</a:t>
            </a:r>
          </a:p>
          <a:p>
            <a:r>
              <a:rPr lang="ru-RU" altLang="ru-RU" sz="1800" dirty="0" smtClean="0"/>
              <a:t>«непараметрический метод анализа оболочки данных (АОД)»</a:t>
            </a:r>
          </a:p>
          <a:p>
            <a:r>
              <a:rPr lang="ru-RU" altLang="ru-RU" sz="1800" dirty="0" smtClean="0"/>
              <a:t>«анализ „упаковки” (охвата) данных»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229321B-C59A-47D7-9B0F-4BECE8CFE2B2}" type="slidenum">
              <a:rPr lang="ru-RU" altLang="ru-RU" sz="4400" smtClean="0"/>
              <a:pPr eaLnBrk="1" hangingPunct="1"/>
              <a:t>38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Веб-ресурсы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683568" y="1513285"/>
            <a:ext cx="8271520" cy="3086100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dirty="0" smtClean="0"/>
              <a:t>Самый авторитетный ресурс</a:t>
            </a:r>
            <a:endParaRPr lang="ru-RU" altLang="ru-RU" sz="2400" dirty="0" smtClean="0">
              <a:hlinkClick r:id="rId2"/>
            </a:endParaRPr>
          </a:p>
          <a:p>
            <a:pPr marL="0" indent="0">
              <a:buNone/>
            </a:pPr>
            <a:r>
              <a:rPr lang="en-US" altLang="ru-RU" sz="2400" dirty="0" smtClean="0">
                <a:hlinkClick r:id="rId2"/>
              </a:rPr>
              <a:t>http</a:t>
            </a:r>
            <a:r>
              <a:rPr lang="ru-RU" altLang="ru-RU" sz="2400" dirty="0" smtClean="0">
                <a:hlinkClick r:id="rId2"/>
              </a:rPr>
              <a:t>://</a:t>
            </a:r>
            <a:r>
              <a:rPr lang="en-US" altLang="ru-RU" sz="2400" dirty="0" smtClean="0">
                <a:hlinkClick r:id="rId2"/>
              </a:rPr>
              <a:t>www</a:t>
            </a:r>
            <a:r>
              <a:rPr lang="ru-RU" altLang="ru-RU" sz="2400" dirty="0" smtClean="0">
                <a:hlinkClick r:id="rId2"/>
              </a:rPr>
              <a:t>.</a:t>
            </a:r>
            <a:r>
              <a:rPr lang="en-US" altLang="ru-RU" sz="2400" dirty="0" err="1" smtClean="0">
                <a:hlinkClick r:id="rId2"/>
              </a:rPr>
              <a:t>deazone</a:t>
            </a:r>
            <a:r>
              <a:rPr lang="ru-RU" altLang="ru-RU" sz="2400" dirty="0" smtClean="0">
                <a:hlinkClick r:id="rId2"/>
              </a:rPr>
              <a:t>.</a:t>
            </a:r>
            <a:r>
              <a:rPr lang="en-US" altLang="ru-RU" sz="2400" dirty="0" smtClean="0">
                <a:hlinkClick r:id="rId2"/>
              </a:rPr>
              <a:t>com</a:t>
            </a:r>
            <a:r>
              <a:rPr lang="ru-RU" altLang="ru-RU" sz="2400" dirty="0" smtClean="0"/>
              <a:t> </a:t>
            </a:r>
          </a:p>
          <a:p>
            <a:pPr marL="0" indent="0">
              <a:buNone/>
            </a:pPr>
            <a:r>
              <a:rPr lang="ru-RU" altLang="ru-RU" sz="2400" dirty="0" smtClean="0"/>
              <a:t>	</a:t>
            </a:r>
            <a:r>
              <a:rPr lang="ru-RU" altLang="ru-RU" sz="2000" dirty="0" smtClean="0"/>
              <a:t>Его поддерживает профессор </a:t>
            </a:r>
            <a:r>
              <a:rPr lang="en-US" altLang="ru-RU" sz="2000" dirty="0" smtClean="0"/>
              <a:t>Ali</a:t>
            </a:r>
            <a:r>
              <a:rPr lang="ru-RU" altLang="ru-RU" sz="2000" dirty="0" smtClean="0"/>
              <a:t> </a:t>
            </a:r>
            <a:r>
              <a:rPr lang="en-US" altLang="ru-RU" sz="2000" dirty="0" err="1" smtClean="0"/>
              <a:t>Emrouznejad</a:t>
            </a:r>
            <a:endParaRPr lang="ru-RU" altLang="ru-RU" sz="2000" dirty="0" smtClean="0"/>
          </a:p>
          <a:p>
            <a:pPr marL="0" indent="0">
              <a:buNone/>
            </a:pPr>
            <a:endParaRPr lang="ru-RU" altLang="ru-RU" sz="2400" dirty="0" smtClean="0"/>
          </a:p>
          <a:p>
            <a:pPr marL="0" indent="0">
              <a:buNone/>
            </a:pPr>
            <a:r>
              <a:rPr lang="ru-RU" altLang="ru-RU" sz="2400" dirty="0" smtClean="0"/>
              <a:t>В российском сегменте Интернета аналогичного </a:t>
            </a:r>
            <a:r>
              <a:rPr lang="en-US" altLang="ru-RU" sz="2400" dirty="0" smtClean="0"/>
              <a:t>web</a:t>
            </a:r>
            <a:r>
              <a:rPr lang="ru-RU" altLang="ru-RU" sz="2400" dirty="0" smtClean="0"/>
              <a:t>-ресурса найти не удалось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B103CF1-8F36-49CF-8FE0-93F02AE5BD30}" type="slidenum">
              <a:rPr lang="ru-RU" altLang="ru-RU" sz="4400" smtClean="0"/>
              <a:pPr eaLnBrk="1" hangingPunct="1"/>
              <a:t>39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pPr eaLnBrk="1" hangingPunct="1"/>
            <a:r>
              <a:rPr lang="ru-RU" sz="3200" dirty="0" smtClean="0"/>
              <a:t>Гипотетическая ситуация в компании </a:t>
            </a:r>
            <a:r>
              <a:rPr lang="en-US" sz="3200" dirty="0" smtClean="0"/>
              <a:t>N</a:t>
            </a:r>
            <a:endParaRPr lang="ru-RU" altLang="ru-RU" sz="3200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1513285"/>
            <a:ext cx="8271520" cy="3086100"/>
          </a:xfrm>
        </p:spPr>
        <p:txBody>
          <a:bodyPr/>
          <a:lstStyle/>
          <a:p>
            <a:r>
              <a:rPr lang="ru-RU" sz="1600" dirty="0" smtClean="0"/>
              <a:t>Проектирование </a:t>
            </a:r>
            <a:r>
              <a:rPr lang="ru-RU" sz="1600" dirty="0"/>
              <a:t>и </a:t>
            </a:r>
            <a:r>
              <a:rPr lang="ru-RU" sz="1600" dirty="0" smtClean="0"/>
              <a:t>администрирование </a:t>
            </a:r>
            <a:r>
              <a:rPr lang="ru-RU" sz="1600" dirty="0"/>
              <a:t>баз </a:t>
            </a:r>
            <a:r>
              <a:rPr lang="ru-RU" sz="1600" dirty="0" smtClean="0"/>
              <a:t>данных, много </a:t>
            </a:r>
            <a:r>
              <a:rPr lang="ru-RU" sz="1600" dirty="0"/>
              <a:t>различных </a:t>
            </a:r>
            <a:r>
              <a:rPr lang="ru-RU" sz="1600" dirty="0" smtClean="0"/>
              <a:t>проектов</a:t>
            </a:r>
          </a:p>
          <a:p>
            <a:r>
              <a:rPr lang="ru-RU" sz="1600" dirty="0" smtClean="0"/>
              <a:t>Эти </a:t>
            </a:r>
            <a:r>
              <a:rPr lang="ru-RU" sz="1600" dirty="0"/>
              <a:t>базы данных отличаются друг от друга по количеству таблиц, внешних ключей, столбцов в таблицах, общему объему базы </a:t>
            </a:r>
            <a:r>
              <a:rPr lang="ru-RU" sz="1600" dirty="0" smtClean="0"/>
              <a:t>данных (Гб, Тб, число строк) </a:t>
            </a:r>
            <a:r>
              <a:rPr lang="ru-RU" sz="1600" dirty="0"/>
              <a:t>и по другим показателям. </a:t>
            </a:r>
            <a:endParaRPr lang="ru-RU" sz="1600" dirty="0" smtClean="0"/>
          </a:p>
          <a:p>
            <a:r>
              <a:rPr lang="ru-RU" sz="1600" dirty="0" smtClean="0"/>
              <a:t>Работники </a:t>
            </a:r>
            <a:r>
              <a:rPr lang="ru-RU" sz="1600" dirty="0"/>
              <a:t>отличаются по уровню </a:t>
            </a:r>
            <a:r>
              <a:rPr lang="ru-RU" sz="1600" dirty="0" smtClean="0"/>
              <a:t>квалификации: </a:t>
            </a:r>
            <a:r>
              <a:rPr lang="ru-RU" sz="1600" dirty="0"/>
              <a:t>высокий и </a:t>
            </a:r>
            <a:r>
              <a:rPr lang="ru-RU" sz="1600" dirty="0" smtClean="0"/>
              <a:t>средний</a:t>
            </a:r>
            <a:endParaRPr lang="ru-RU" sz="1600" dirty="0"/>
          </a:p>
          <a:p>
            <a:r>
              <a:rPr lang="ru-RU" sz="1600" dirty="0" smtClean="0"/>
              <a:t>В </a:t>
            </a:r>
            <a:r>
              <a:rPr lang="ru-RU" sz="1600" dirty="0"/>
              <a:t>течение месяца на каждый проект затрачивается некоторое количество человеко-часов времени </a:t>
            </a:r>
            <a:r>
              <a:rPr lang="ru-RU" sz="1600" dirty="0" smtClean="0"/>
              <a:t>специалистов каждого уровня квалификации. Затраты </a:t>
            </a:r>
            <a:r>
              <a:rPr lang="ru-RU" sz="1600" dirty="0"/>
              <a:t>труда – это использованные </a:t>
            </a:r>
            <a:r>
              <a:rPr lang="ru-RU" sz="1600" dirty="0" smtClean="0"/>
              <a:t>ресурсы</a:t>
            </a:r>
            <a:endParaRPr lang="ru-RU" sz="1600" dirty="0"/>
          </a:p>
          <a:p>
            <a:r>
              <a:rPr lang="ru-RU" sz="1600" dirty="0" smtClean="0"/>
              <a:t>Продукцией являются базы </a:t>
            </a:r>
            <a:r>
              <a:rPr lang="ru-RU" sz="1600" dirty="0"/>
              <a:t>данных различной сложности, </a:t>
            </a:r>
            <a:r>
              <a:rPr lang="ru-RU" sz="1600" dirty="0" smtClean="0"/>
              <a:t>спроектированные или обслуженные этими специалистами</a:t>
            </a:r>
          </a:p>
          <a:p>
            <a:r>
              <a:rPr lang="ru-RU" sz="1600" dirty="0" smtClean="0"/>
              <a:t>Вопрос: насколько эффективно работали наши специалисты в каждом из проектов?</a:t>
            </a:r>
            <a:endParaRPr lang="ru-RU" sz="1600" dirty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38194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Наш веб-ресурс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539552" y="1513285"/>
            <a:ext cx="8415536" cy="3086100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1800" dirty="0" smtClean="0"/>
              <a:t>	</a:t>
            </a:r>
            <a:r>
              <a:rPr lang="en-US" altLang="ru-RU" sz="1800" dirty="0" smtClean="0">
                <a:hlinkClick r:id="rId2"/>
              </a:rPr>
              <a:t>http</a:t>
            </a:r>
            <a:r>
              <a:rPr lang="ru-RU" altLang="ru-RU" sz="1800" dirty="0" smtClean="0">
                <a:hlinkClick r:id="rId2"/>
              </a:rPr>
              <a:t>://</a:t>
            </a:r>
            <a:r>
              <a:rPr lang="en-US" altLang="ru-RU" sz="1800" dirty="0" smtClean="0">
                <a:hlinkClick r:id="rId2"/>
              </a:rPr>
              <a:t>www</a:t>
            </a:r>
            <a:r>
              <a:rPr lang="ru-RU" altLang="ru-RU" sz="1800" dirty="0" smtClean="0">
                <a:hlinkClick r:id="rId2"/>
              </a:rPr>
              <a:t>.</a:t>
            </a:r>
            <a:r>
              <a:rPr lang="en-US" altLang="ru-RU" sz="1800" dirty="0" err="1" smtClean="0">
                <a:hlinkClick r:id="rId2"/>
              </a:rPr>
              <a:t>morgunov</a:t>
            </a:r>
            <a:r>
              <a:rPr lang="ru-RU" altLang="ru-RU" sz="1800" dirty="0" smtClean="0">
                <a:hlinkClick r:id="rId2"/>
              </a:rPr>
              <a:t>.</a:t>
            </a:r>
            <a:r>
              <a:rPr lang="en-US" altLang="ru-RU" sz="1800" dirty="0" smtClean="0">
                <a:hlinkClick r:id="rId2"/>
              </a:rPr>
              <a:t>org</a:t>
            </a:r>
            <a:r>
              <a:rPr lang="ru-RU" altLang="ru-RU" sz="1800" dirty="0" smtClean="0">
                <a:hlinkClick r:id="rId2"/>
              </a:rPr>
              <a:t>/</a:t>
            </a:r>
            <a:r>
              <a:rPr lang="en-US" altLang="ru-RU" sz="1800" dirty="0" smtClean="0">
                <a:hlinkClick r:id="rId2"/>
              </a:rPr>
              <a:t>efficiency.html</a:t>
            </a:r>
            <a:r>
              <a:rPr lang="ru-RU" altLang="ru-RU" sz="1800" dirty="0" smtClean="0"/>
              <a:t> </a:t>
            </a:r>
          </a:p>
          <a:p>
            <a:r>
              <a:rPr lang="ru-RU" altLang="ru-RU" sz="1800" dirty="0" smtClean="0"/>
              <a:t>краткое введение в метод </a:t>
            </a:r>
            <a:r>
              <a:rPr lang="en-US" altLang="ru-RU" sz="1800" dirty="0" smtClean="0"/>
              <a:t>DEA</a:t>
            </a:r>
          </a:p>
          <a:p>
            <a:r>
              <a:rPr lang="ru-RU" altLang="ru-RU" sz="1800" dirty="0" smtClean="0"/>
              <a:t>практический пример проведения небольшого исследования</a:t>
            </a:r>
            <a:endParaRPr lang="en-US" altLang="ru-RU" sz="1800" dirty="0" smtClean="0"/>
          </a:p>
          <a:p>
            <a:r>
              <a:rPr lang="ru-RU" altLang="ru-RU" sz="1800" dirty="0" smtClean="0"/>
              <a:t>кандидатские диссертации авторов настоящего доклада</a:t>
            </a:r>
            <a:endParaRPr lang="en-US" altLang="ru-RU" sz="1800" dirty="0" smtClean="0"/>
          </a:p>
          <a:p>
            <a:r>
              <a:rPr lang="ru-RU" altLang="ru-RU" sz="1800" dirty="0" smtClean="0"/>
              <a:t>доклады на конференциях и статьи, в которых рассматривается, развивается или используется метод </a:t>
            </a:r>
            <a:r>
              <a:rPr lang="en-US" altLang="ru-RU" sz="1800" dirty="0" smtClean="0"/>
              <a:t>DEA</a:t>
            </a:r>
            <a:endParaRPr lang="ru-RU" altLang="ru-RU" sz="1800" dirty="0" smtClean="0"/>
          </a:p>
          <a:p>
            <a:r>
              <a:rPr lang="ru-RU" altLang="ru-RU" sz="1800" dirty="0" smtClean="0"/>
              <a:t>авторская компьютерная программа. Эта программа пока что реализует только две модели метода </a:t>
            </a:r>
            <a:r>
              <a:rPr lang="en-US" altLang="ru-RU" sz="1800" dirty="0" smtClean="0"/>
              <a:t>DEA</a:t>
            </a:r>
            <a:r>
              <a:rPr lang="ru-RU" altLang="ru-RU" sz="1800" dirty="0" smtClean="0"/>
              <a:t>, которые называются моделями </a:t>
            </a:r>
            <a:r>
              <a:rPr lang="en-US" altLang="ru-RU" sz="1800" dirty="0" smtClean="0"/>
              <a:t>CCR </a:t>
            </a:r>
            <a:r>
              <a:rPr lang="ru-RU" altLang="ru-RU" sz="1800" dirty="0" smtClean="0"/>
              <a:t>и </a:t>
            </a:r>
            <a:r>
              <a:rPr lang="en-US" altLang="ru-RU" sz="1800" dirty="0" smtClean="0"/>
              <a:t>BCC</a:t>
            </a:r>
            <a:r>
              <a:rPr lang="ru-RU" altLang="ru-RU" sz="1800" dirty="0" smtClean="0"/>
              <a:t> (в их названиях используются первые буквы фамилий их авторов) </a:t>
            </a:r>
            <a:r>
              <a:rPr lang="en-US" altLang="ru-RU" sz="1800" dirty="0" smtClean="0">
                <a:hlinkClick r:id="rId3"/>
              </a:rPr>
              <a:t>http</a:t>
            </a:r>
            <a:r>
              <a:rPr lang="en-US" altLang="ru-RU" sz="1800" dirty="0">
                <a:hlinkClick r:id="rId3"/>
              </a:rPr>
              <a:t>://</a:t>
            </a:r>
            <a:r>
              <a:rPr lang="en-US" altLang="ru-RU" sz="1800" dirty="0" smtClean="0">
                <a:hlinkClick r:id="rId3"/>
              </a:rPr>
              <a:t>www.morgunov.org/cgi-bin/dea/dea.pl</a:t>
            </a:r>
            <a:r>
              <a:rPr lang="ru-RU" altLang="ru-RU" sz="1800" dirty="0" smtClean="0"/>
              <a:t> </a:t>
            </a:r>
            <a:endParaRPr lang="en-US" altLang="ru-RU" sz="1800" dirty="0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A5EB902-7E5D-4A66-9ED6-014A43DB7FC1}" type="slidenum">
              <a:rPr lang="ru-RU" altLang="ru-RU" sz="4400" smtClean="0"/>
              <a:pPr eaLnBrk="1" hangingPunct="1"/>
              <a:t>40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375173"/>
            <a:ext cx="7772400" cy="848915"/>
          </a:xfrm>
        </p:spPr>
        <p:txBody>
          <a:bodyPr/>
          <a:lstStyle/>
          <a:p>
            <a:pPr eaLnBrk="1" hangingPunct="1"/>
            <a:r>
              <a:rPr lang="ru-RU" altLang="ru-RU" sz="4800" smtClean="0"/>
              <a:t>Спасибо за внимание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841780"/>
            <a:ext cx="8424936" cy="178219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545636"/>
            <a:ext cx="8424936" cy="11881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6757" y="1545636"/>
            <a:ext cx="8588697" cy="30456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Эффективность </a:t>
            </a:r>
            <a:r>
              <a:rPr lang="ru-RU" altLang="ru-RU" sz="2800" dirty="0" smtClean="0">
                <a:cs typeface="Arial" charset="0"/>
              </a:rPr>
              <a:t>― </a:t>
            </a:r>
            <a:r>
              <a:rPr lang="ru-RU" altLang="ru-RU" sz="2800" dirty="0" smtClean="0"/>
              <a:t>степень достижения цели с учетом затрат ресурсов и времени 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ru-RU" altLang="ru-RU" sz="2400" dirty="0" smtClean="0"/>
              <a:t>По-английски </a:t>
            </a:r>
            <a:r>
              <a:rPr lang="ru-RU" altLang="ru-RU" sz="2400" dirty="0" smtClean="0">
                <a:cs typeface="Arial" charset="0"/>
              </a:rPr>
              <a:t>― </a:t>
            </a:r>
            <a:r>
              <a:rPr lang="ru-RU" altLang="ru-RU" sz="2400" dirty="0" smtClean="0"/>
              <a:t>«</a:t>
            </a:r>
            <a:r>
              <a:rPr lang="en-US" altLang="ru-RU" sz="2400" dirty="0" smtClean="0"/>
              <a:t>effectiveness</a:t>
            </a:r>
            <a:r>
              <a:rPr lang="ru-RU" altLang="ru-RU" sz="2400" dirty="0" smtClean="0"/>
              <a:t>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 smtClean="0"/>
              <a:t>                                Результаты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altLang="ru-RU" sz="2800" dirty="0" smtClean="0"/>
              <a:t>Эффективность =                                  					         Затраты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 sz="2400" dirty="0" smtClean="0"/>
              <a:t>По-английски </a:t>
            </a:r>
            <a:r>
              <a:rPr lang="ru-RU" altLang="ru-RU" sz="2400" dirty="0" smtClean="0">
                <a:cs typeface="Arial" charset="0"/>
              </a:rPr>
              <a:t>― </a:t>
            </a:r>
            <a:r>
              <a:rPr lang="ru-RU" altLang="ru-RU" sz="2400" dirty="0" smtClean="0"/>
              <a:t>«</a:t>
            </a:r>
            <a:r>
              <a:rPr lang="en-US" altLang="ru-RU" sz="2400" dirty="0" smtClean="0"/>
              <a:t>efficiency</a:t>
            </a:r>
            <a:r>
              <a:rPr lang="ru-RU" altLang="ru-RU" sz="2400" dirty="0" smtClean="0"/>
              <a:t>»</a:t>
            </a:r>
          </a:p>
          <a:p>
            <a:pPr eaLnBrk="1" hangingPunct="1">
              <a:lnSpc>
                <a:spcPct val="90000"/>
              </a:lnSpc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                                     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779912" y="3579862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8AD626B-D253-4785-8277-B9E18A00EFA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4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Взгляд на понятие эффективности</a:t>
            </a:r>
            <a:br>
              <a:rPr lang="ru-RU" altLang="ru-RU" sz="3200" dirty="0" smtClean="0"/>
            </a:br>
            <a:r>
              <a:rPr lang="ru-RU" altLang="ru-RU" sz="3200" dirty="0" smtClean="0"/>
              <a:t>с двух позиций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Эффективность системы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1513285"/>
            <a:ext cx="8271520" cy="30861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эффективность </a:t>
            </a:r>
            <a:r>
              <a:rPr lang="ru-RU" altLang="ru-RU" sz="1800" dirty="0" smtClean="0">
                <a:cs typeface="Arial" charset="0"/>
              </a:rPr>
              <a:t>―</a:t>
            </a:r>
            <a:r>
              <a:rPr lang="ru-RU" altLang="ru-RU" sz="1800" dirty="0" smtClean="0"/>
              <a:t> комплексное свойство любой целенаправленной деятельности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проявляется только в процессе  функционирования системы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отражает степень пригодности системы для ее использования по назначению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2000" dirty="0" smtClean="0"/>
              <a:t>Эффективность системы определяется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600" dirty="0"/>
              <a:t>Используемой технологией 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600" dirty="0"/>
              <a:t>Качеством управления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600" dirty="0"/>
              <a:t>Условиями 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600" dirty="0"/>
              <a:t>Качеством ресурсов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600" dirty="0"/>
              <a:t>Структурой </a:t>
            </a:r>
            <a:r>
              <a:rPr lang="ru-RU" altLang="ru-RU" sz="1600" dirty="0" smtClean="0"/>
              <a:t>системы</a:t>
            </a:r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5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813888"/>
            <a:ext cx="8424936" cy="75608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247714"/>
            <a:ext cx="8424936" cy="75608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История возникновения метода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467544" y="1512660"/>
            <a:ext cx="8415536" cy="30861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ru-RU" altLang="ru-RU" sz="1800" dirty="0" smtClean="0"/>
              <a:t>Метод </a:t>
            </a:r>
            <a:r>
              <a:rPr lang="en-US" altLang="ru-RU" sz="1800" dirty="0" smtClean="0"/>
              <a:t>Data Envelopment Analysis (DEA) </a:t>
            </a:r>
            <a:r>
              <a:rPr lang="ru-RU" altLang="ru-RU" sz="1800" dirty="0" smtClean="0"/>
              <a:t>предложили в 1978 г. американские ученые</a:t>
            </a:r>
            <a:r>
              <a:rPr lang="en-US" altLang="ru-RU" sz="1800" dirty="0" smtClean="0"/>
              <a:t> A</a:t>
            </a:r>
            <a:r>
              <a:rPr lang="ru-RU" altLang="ru-RU" sz="1800" dirty="0" smtClean="0"/>
              <a:t>. </a:t>
            </a:r>
            <a:r>
              <a:rPr lang="en-US" altLang="ru-RU" sz="1800" dirty="0" err="1" smtClean="0"/>
              <a:t>Charnes</a:t>
            </a:r>
            <a:r>
              <a:rPr lang="ru-RU" altLang="ru-RU" sz="1800" dirty="0" smtClean="0"/>
              <a:t>, </a:t>
            </a:r>
            <a:r>
              <a:rPr lang="en-US" altLang="ru-RU" sz="1800" dirty="0" smtClean="0"/>
              <a:t>W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W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Cooper</a:t>
            </a:r>
            <a:r>
              <a:rPr lang="ru-RU" altLang="ru-RU" sz="1800" dirty="0" smtClean="0"/>
              <a:t>, </a:t>
            </a:r>
            <a:r>
              <a:rPr lang="en-US" altLang="ru-RU" sz="1800" dirty="0" smtClean="0"/>
              <a:t>E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Rhodes</a:t>
            </a:r>
            <a:endParaRPr lang="ru-RU" altLang="ru-RU" sz="1800" dirty="0" smtClean="0"/>
          </a:p>
          <a:p>
            <a:pPr marL="0" indent="0">
              <a:buNone/>
            </a:pPr>
            <a:r>
              <a:rPr lang="en-US" sz="1600" dirty="0" err="1" smtClean="0"/>
              <a:t>Charnes</a:t>
            </a:r>
            <a:r>
              <a:rPr lang="en-US" sz="1600" dirty="0"/>
              <a:t>, A. Measuring the efficiency of Decision Making Units [Text] / A. </a:t>
            </a:r>
            <a:r>
              <a:rPr lang="en-US" sz="1600" dirty="0" err="1"/>
              <a:t>Charnes</a:t>
            </a:r>
            <a:r>
              <a:rPr lang="en-US" sz="1600" dirty="0"/>
              <a:t>, W. W. Cooper, E. Rhodes // European journal of operational research. – 1978. – Vol. 2</a:t>
            </a:r>
            <a:r>
              <a:rPr lang="en-US" sz="1600" dirty="0" smtClean="0"/>
              <a:t>.</a:t>
            </a:r>
            <a:r>
              <a:rPr lang="ru-RU" sz="1600" dirty="0" smtClean="0"/>
              <a:t> </a:t>
            </a:r>
            <a:r>
              <a:rPr lang="en-US" sz="1600" dirty="0" smtClean="0"/>
              <a:t>– </a:t>
            </a:r>
            <a:r>
              <a:rPr lang="en-US" sz="1600" dirty="0"/>
              <a:t>P. 429–444.</a:t>
            </a:r>
            <a:endParaRPr lang="ru-RU" altLang="ru-RU" sz="16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ru-RU" altLang="ru-RU" sz="1800" dirty="0" smtClean="0"/>
              <a:t>Они основывались на идеях, изложенных в статье </a:t>
            </a:r>
            <a:r>
              <a:rPr lang="en-US" altLang="ru-RU" sz="1800" dirty="0" smtClean="0"/>
              <a:t>M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J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Farrell</a:t>
            </a:r>
            <a:r>
              <a:rPr lang="ru-RU" altLang="ru-RU" sz="1800" dirty="0" smtClean="0"/>
              <a:t>, опубликованной в 1957 г.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Farrell</a:t>
            </a:r>
            <a:r>
              <a:rPr lang="en-US" sz="1600" dirty="0"/>
              <a:t>, M. J. The measurement of productive efficiency [Text] / M. J. Farrell // Journal of The Royal Statistical Society, Series A (General), Part III. – 1957. – Vol. 120. – P. 253–281.</a:t>
            </a:r>
            <a:endParaRPr lang="ru-RU" altLang="ru-RU" sz="1600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B0A4C52-898D-4AA8-BC81-D0A8293C9558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3608" y="483518"/>
            <a:ext cx="7793037" cy="629840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Идея метода </a:t>
            </a:r>
            <a:r>
              <a:rPr lang="en-US" altLang="ru-RU" sz="3200" dirty="0" smtClean="0"/>
              <a:t>DEA</a:t>
            </a:r>
            <a:endParaRPr lang="ru-RU" altLang="ru-RU" sz="3200" dirty="0" smtClean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37085"/>
            <a:ext cx="3306762" cy="276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1" y="1437084"/>
            <a:ext cx="3306763" cy="2718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950127" y="4017328"/>
            <a:ext cx="35988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 smtClean="0">
                <a:latin typeface="Arial" charset="0"/>
              </a:rPr>
              <a:t>Переменный </a:t>
            </a:r>
            <a:r>
              <a:rPr lang="ru-RU" altLang="ru-RU" sz="1800" dirty="0">
                <a:latin typeface="Arial" charset="0"/>
              </a:rPr>
              <a:t>эффект </a:t>
            </a:r>
            <a:r>
              <a:rPr lang="ru-RU" altLang="ru-RU" sz="1800" dirty="0" smtClean="0">
                <a:latin typeface="Arial" charset="0"/>
              </a:rPr>
              <a:t>масштаба </a:t>
            </a:r>
            <a:endParaRPr lang="ru-RU" altLang="ru-RU" sz="1800" dirty="0">
              <a:latin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66692" y="4016587"/>
            <a:ext cx="38163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smtClean="0">
                <a:latin typeface="Arial" charset="0"/>
              </a:rPr>
              <a:t>Постоянный эффект </a:t>
            </a:r>
            <a:r>
              <a:rPr lang="ru-RU" altLang="ru-RU" sz="1800" dirty="0">
                <a:latin typeface="Arial" charset="0"/>
              </a:rPr>
              <a:t>масштаба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23024" y="4371950"/>
            <a:ext cx="79200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Arial" charset="0"/>
              </a:rPr>
              <a:t>Стрелками показано направление проецирования объектов на границу эффективности (ориентация на вход или на выход)</a:t>
            </a:r>
          </a:p>
        </p:txBody>
      </p:sp>
      <p:sp>
        <p:nvSpPr>
          <p:cNvPr id="1229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33ACA7B-AAEF-4CA1-B2DB-A8CAF21ACAD2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9" y="627534"/>
            <a:ext cx="7793037" cy="629766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Метод</a:t>
            </a:r>
            <a:r>
              <a:rPr lang="en-US" altLang="ru-RU" sz="3200" dirty="0" smtClean="0">
                <a:cs typeface="Times New Roman" pitchFamily="18" charset="0"/>
              </a:rPr>
              <a:t> Data Envelopment Analysis</a:t>
            </a:r>
            <a:endParaRPr lang="ru-RU" altLang="ru-RU" sz="3200" dirty="0" smtClean="0"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13285"/>
            <a:ext cx="8415536" cy="3086100"/>
          </a:xfrm>
        </p:spPr>
        <p:txBody>
          <a:bodyPr/>
          <a:lstStyle/>
          <a:p>
            <a:pPr eaLnBrk="1" hangingPunct="1"/>
            <a:r>
              <a:rPr lang="ru-RU" altLang="ru-RU" sz="2000" dirty="0" smtClean="0"/>
              <a:t>Метод является способом оценки производственной функции </a:t>
            </a:r>
          </a:p>
          <a:p>
            <a:pPr eaLnBrk="1" hangingPunct="1"/>
            <a:r>
              <a:rPr lang="ru-RU" altLang="ru-RU" sz="2000" u="sng" dirty="0" smtClean="0"/>
              <a:t>Граница эффективности</a:t>
            </a:r>
            <a:r>
              <a:rPr lang="ru-RU" altLang="ru-RU" sz="2000" dirty="0" smtClean="0"/>
              <a:t> является базовым понятием метода</a:t>
            </a:r>
          </a:p>
          <a:p>
            <a:pPr eaLnBrk="1" hangingPunct="1"/>
            <a:r>
              <a:rPr lang="ru-RU" altLang="ru-RU" sz="2000" dirty="0" smtClean="0"/>
              <a:t>Она строится в многомерном пространстве входных и выходных показателей, описывающих оцениваемые объекты</a:t>
            </a:r>
          </a:p>
          <a:p>
            <a:pPr eaLnBrk="1" hangingPunct="1"/>
            <a:r>
              <a:rPr lang="ru-RU" altLang="ru-RU" sz="2000" dirty="0" smtClean="0"/>
              <a:t>Входные показатели – ресурсы,</a:t>
            </a:r>
            <a:br>
              <a:rPr lang="ru-RU" altLang="ru-RU" sz="2000" dirty="0" smtClean="0"/>
            </a:br>
            <a:r>
              <a:rPr lang="ru-RU" altLang="ru-RU" sz="2000" dirty="0" smtClean="0"/>
              <a:t>выходные </a:t>
            </a:r>
            <a:r>
              <a:rPr lang="ru-RU" altLang="ru-RU" sz="2000" dirty="0"/>
              <a:t>показатели </a:t>
            </a:r>
            <a:r>
              <a:rPr lang="ru-RU" altLang="ru-RU" sz="2000" dirty="0" smtClean="0"/>
              <a:t>– продукция</a:t>
            </a:r>
          </a:p>
          <a:p>
            <a:pPr eaLnBrk="1" hangingPunct="1"/>
            <a:r>
              <a:rPr lang="ru-RU" altLang="ru-RU" sz="2000" dirty="0" smtClean="0"/>
              <a:t>Степень эффективности конкретного объекта определяется расстоянием между точкой, соответствующей ему, и границей эффективности</a:t>
            </a:r>
          </a:p>
        </p:txBody>
      </p:sp>
      <p:sp>
        <p:nvSpPr>
          <p:cNvPr id="1126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71FFEE2-41B5-4655-B141-F9BE314898A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1920</TotalTime>
  <Words>2458</Words>
  <Application>Microsoft Office PowerPoint</Application>
  <PresentationFormat>Экран (16:9)</PresentationFormat>
  <Paragraphs>741</Paragraphs>
  <Slides>41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Палитра</vt:lpstr>
      <vt:lpstr>Формула</vt:lpstr>
      <vt:lpstr>Презентация PowerPoint</vt:lpstr>
      <vt:lpstr>«Лучшим каждому кажется то, к чему он имеет охоту» (К. Прутков)</vt:lpstr>
      <vt:lpstr>Проблема</vt:lpstr>
      <vt:lpstr>Гипотетическая ситуация в компании N</vt:lpstr>
      <vt:lpstr>Взгляд на понятие эффективности с двух позиций</vt:lpstr>
      <vt:lpstr>Эффективность системы</vt:lpstr>
      <vt:lpstr>История возникновения метода</vt:lpstr>
      <vt:lpstr>Идея метода DEA</vt:lpstr>
      <vt:lpstr>Метод Data Envelopment Analysis</vt:lpstr>
      <vt:lpstr>Два входа и один выход (ориентация на вход)</vt:lpstr>
      <vt:lpstr>Модель метода DEA (ориентация на вход)</vt:lpstr>
      <vt:lpstr>Модель метода DEA (ориентация на выход)</vt:lpstr>
      <vt:lpstr>Правила применения метода DEA (1)</vt:lpstr>
      <vt:lpstr>Правила применения метода DEA (2)</vt:lpstr>
      <vt:lpstr>Привлекательные свойства метода DEA (1)</vt:lpstr>
      <vt:lpstr>Привлекательные свойства метода DEA (2)</vt:lpstr>
      <vt:lpstr>Сферы применения метода</vt:lpstr>
      <vt:lpstr>Пример – администрирование БД</vt:lpstr>
      <vt:lpstr>Исходные данные</vt:lpstr>
      <vt:lpstr>Выбор модели</vt:lpstr>
      <vt:lpstr>Результаты вычислений</vt:lpstr>
      <vt:lpstr>Рекомендации для неэффективных объектов (проектов)</vt:lpstr>
      <vt:lpstr>Что делать с полученными результатами ?</vt:lpstr>
      <vt:lpstr>Пример – проектирование БД</vt:lpstr>
      <vt:lpstr>Обсуждение примера</vt:lpstr>
      <vt:lpstr>Пример – оценка продуктивности работы специалистов</vt:lpstr>
      <vt:lpstr>Исходные данные</vt:lpstr>
      <vt:lpstr>Результаты вычислений</vt:lpstr>
      <vt:lpstr>Что делать с кандидатом?</vt:lpstr>
      <vt:lpstr>Пример – оценка квалификации специалистов</vt:lpstr>
      <vt:lpstr>Исходные данные</vt:lpstr>
      <vt:lpstr>Результаты вычислений</vt:lpstr>
      <vt:lpstr>Что делать с кандидатом?</vt:lpstr>
      <vt:lpstr>Рекомендации по применению метода</vt:lpstr>
      <vt:lpstr>Программное обеспечение</vt:lpstr>
      <vt:lpstr>Метод DEA в России</vt:lpstr>
      <vt:lpstr>Публикации в России</vt:lpstr>
      <vt:lpstr>Русскоязычный эквивалент названия метода</vt:lpstr>
      <vt:lpstr>Веб-ресурсы</vt:lpstr>
      <vt:lpstr>Наш веб-ресурс</vt:lpstr>
      <vt:lpstr>Спасибо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ЭФФЕКТИВНОСТЬЮ НА РЕГИОНАЛЬНОМ И МУНИЦИПАЛЬНОМ УРОВНЕ</dc:title>
  <dc:creator>EUG</dc:creator>
  <cp:lastModifiedBy>EUG</cp:lastModifiedBy>
  <cp:revision>522</cp:revision>
  <dcterms:created xsi:type="dcterms:W3CDTF">2007-10-29T11:33:30Z</dcterms:created>
  <dcterms:modified xsi:type="dcterms:W3CDTF">2017-11-07T13:56:35Z</dcterms:modified>
</cp:coreProperties>
</file>