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22"/>
  </p:notesMasterIdLst>
  <p:sldIdLst>
    <p:sldId id="256" r:id="rId2"/>
    <p:sldId id="261" r:id="rId3"/>
    <p:sldId id="305" r:id="rId4"/>
    <p:sldId id="291" r:id="rId5"/>
    <p:sldId id="318" r:id="rId6"/>
    <p:sldId id="264" r:id="rId7"/>
    <p:sldId id="263" r:id="rId8"/>
    <p:sldId id="265" r:id="rId9"/>
    <p:sldId id="320" r:id="rId10"/>
    <p:sldId id="321" r:id="rId11"/>
    <p:sldId id="267" r:id="rId12"/>
    <p:sldId id="269" r:id="rId13"/>
    <p:sldId id="304" r:id="rId14"/>
    <p:sldId id="286" r:id="rId15"/>
    <p:sldId id="270" r:id="rId16"/>
    <p:sldId id="288" r:id="rId17"/>
    <p:sldId id="309" r:id="rId18"/>
    <p:sldId id="297" r:id="rId19"/>
    <p:sldId id="319" r:id="rId20"/>
    <p:sldId id="27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582478-1297-42C0-ABF3-D46ABF516B6D}" type="datetimeFigureOut">
              <a:rPr lang="ru-RU"/>
              <a:pPr>
                <a:defRPr/>
              </a:pPr>
              <a:t>27.06.2017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CAFA17-0118-4316-BB7A-732327ADE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108D63-18C7-422F-BCF0-94380F1735BE}" type="slidenum">
              <a:rPr lang="ru-RU" altLang="ru-RU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ru-RU" altLang="ru-RU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" y="2438401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1024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041C7A-81E2-40CC-8D06-A23EBC1D7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6BD74-3489-4F5C-9569-1C6B01243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9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0595-D509-43E3-BB12-BFADD74BF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8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1E6C-3318-415B-A4B3-ACA748E79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708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40" y="214314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57FB-31D7-472A-AD37-155751788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3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E0BC4-83F0-4784-9809-BC17C1226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7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5943A-ADE1-4A10-BE9E-D64F1970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2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AB53D-4A94-4B49-AD0C-8DB11FFEF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B1B6C-CF85-452C-AFB7-5FD603678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2666-C55B-4A56-9FF4-90415FDCE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5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B72F1-A94E-4E63-9DDB-D97666149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4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A6ADC-128D-4497-85AD-E647BC0A1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7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F52A-9D46-4A74-9546-2C581E966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6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2" y="10985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40" y="15208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5" y="1781175"/>
            <a:ext cx="8226425" cy="31751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4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9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9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9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C323A6E-62F1-4856-B454-C489D21D43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847012" cy="2332039"/>
          </a:xfrm>
        </p:spPr>
        <p:txBody>
          <a:bodyPr/>
          <a:lstStyle/>
          <a:p>
            <a:r>
              <a:rPr lang="ru-RU" sz="2400" b="1" dirty="0"/>
              <a:t>ОБЗОР РУССКОЯЗЫЧНЫХ НАИМЕНОВАНИЙ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МЕТОДА ОЦЕНКИ ЭФФЕКТИВНОСТИ СИСТЕМ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b="1" dirty="0"/>
              <a:t>DATA ENVELOPMENT ANALYSIS</a:t>
            </a:r>
            <a:endParaRPr lang="ru-RU" altLang="ru-RU" sz="24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60802"/>
            <a:ext cx="7848600" cy="2328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dirty="0"/>
              <a:t>Е. П. Моргунов, О. Н. Моргунова</a:t>
            </a:r>
            <a:endParaRPr lang="ru-RU" altLang="ru-RU" sz="2400" dirty="0"/>
          </a:p>
          <a:p>
            <a:pPr eaLnBrk="1" hangingPunct="1">
              <a:lnSpc>
                <a:spcPct val="90000"/>
              </a:lnSpc>
            </a:pPr>
            <a:r>
              <a:rPr lang="ru-RU" altLang="ru-RU" sz="1800" dirty="0" smtClean="0"/>
              <a:t>Сибирский государственный университет науки и технологий</a:t>
            </a:r>
            <a:br>
              <a:rPr lang="ru-RU" altLang="ru-RU" sz="1800" dirty="0" smtClean="0"/>
            </a:br>
            <a:r>
              <a:rPr lang="ru-RU" altLang="ru-RU" sz="1800" dirty="0" smtClean="0"/>
              <a:t>имени академика М. Ф. </a:t>
            </a:r>
            <a:r>
              <a:rPr lang="ru-RU" altLang="ru-RU" sz="1800" dirty="0" err="1" smtClean="0"/>
              <a:t>Решетнева</a:t>
            </a:r>
            <a:endParaRPr lang="ru-RU" altLang="ru-RU" sz="18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1800" dirty="0" smtClean="0"/>
              <a:t>г. Красноярск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000" dirty="0" smtClean="0"/>
              <a:t>emorgunov@mail.ru</a:t>
            </a:r>
            <a:endParaRPr lang="ru-RU" altLang="ru-RU" sz="2000" dirty="0" smtClean="0"/>
          </a:p>
          <a:p>
            <a:pPr eaLnBrk="1" hangingPunct="1">
              <a:lnSpc>
                <a:spcPct val="90000"/>
              </a:lnSpc>
            </a:pPr>
            <a:endParaRPr lang="ru-RU" altLang="ru-RU" sz="2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40" y="452669"/>
            <a:ext cx="8496943" cy="839688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Модель метода </a:t>
            </a:r>
            <a:r>
              <a:rPr lang="en-US" altLang="ru-RU" sz="3200" dirty="0" smtClean="0"/>
              <a:t>DEA</a:t>
            </a:r>
            <a:r>
              <a:rPr lang="ru-RU" altLang="ru-RU" sz="3200" dirty="0" smtClean="0"/>
              <a:t> (ориентация на выход)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937" y="1849439"/>
            <a:ext cx="4897240" cy="343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– число объектов</a:t>
            </a:r>
            <a:br>
              <a:rPr lang="ru-RU" altLang="ru-RU" sz="1800" dirty="0" smtClean="0"/>
            </a:br>
            <a:r>
              <a:rPr lang="en-US" altLang="ru-RU" sz="1800" i="1" dirty="0" smtClean="0"/>
              <a:t>m</a:t>
            </a:r>
            <a:r>
              <a:rPr lang="ru-RU" altLang="ru-RU" sz="1800" dirty="0" smtClean="0"/>
              <a:t> – число входных </a:t>
            </a:r>
            <a:r>
              <a:rPr lang="ru-RU" altLang="ru-RU" sz="1800" dirty="0"/>
              <a:t>показателей</a:t>
            </a:r>
            <a:r>
              <a:rPr lang="en-US" altLang="ru-RU" sz="1800" dirty="0" smtClean="0"/>
              <a:t/>
            </a:r>
            <a:br>
              <a:rPr lang="en-US" altLang="ru-RU" sz="1800" dirty="0" smtClean="0"/>
            </a:b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– число выходных показателей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ru-RU" altLang="ru-RU" sz="1800" dirty="0" smtClean="0"/>
              <a:t> – матрица </a:t>
            </a:r>
            <a:r>
              <a:rPr lang="ru-RU" altLang="ru-RU" sz="1800" dirty="0"/>
              <a:t>входных 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 </a:t>
            </a:r>
            <a:r>
              <a:rPr lang="en-US" altLang="ru-RU" sz="1800" i="1" dirty="0" smtClean="0"/>
              <a:t>m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Y</a:t>
            </a:r>
            <a:r>
              <a:rPr lang="ru-RU" altLang="ru-RU" sz="1800" dirty="0" smtClean="0"/>
              <a:t> – матрица выходных </a:t>
            </a:r>
            <a:r>
              <a:rPr lang="ru-RU" altLang="ru-RU" sz="1800" dirty="0"/>
              <a:t>показателей для </a:t>
            </a:r>
            <a:r>
              <a:rPr lang="ru-RU" altLang="ru-RU" sz="1800" dirty="0" smtClean="0"/>
              <a:t>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</a:t>
            </a:r>
            <a:r>
              <a:rPr lang="ru-RU" altLang="ru-RU" sz="1800" i="1" dirty="0" smtClean="0"/>
              <a:t> </a:t>
            </a: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и </a:t>
            </a:r>
            <a:r>
              <a:rPr lang="ru-RU" altLang="ru-RU" sz="1800" i="1" dirty="0" smtClean="0"/>
              <a:t>y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– вектор-столбцы входных и выходных </a:t>
            </a:r>
            <a:r>
              <a:rPr lang="ru-RU" altLang="ru-RU" sz="1800" dirty="0"/>
              <a:t>показателей для </a:t>
            </a:r>
            <a:r>
              <a:rPr lang="en-US" altLang="ru-RU" sz="1800" i="1" dirty="0" smtClean="0"/>
              <a:t>j</a:t>
            </a:r>
            <a:r>
              <a:rPr lang="ru-RU" altLang="ru-RU" sz="1800" dirty="0" smtClean="0"/>
              <a:t>-го – оцениваемого – объекта</a:t>
            </a:r>
            <a:endParaRPr lang="en-US" alt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1800" dirty="0">
                <a:latin typeface="Arial" charset="0"/>
              </a:rPr>
              <a:t> – вектор констант (размерность </a:t>
            </a:r>
            <a:r>
              <a:rPr lang="en-US" altLang="ru-RU" sz="1800" i="1" dirty="0" smtClean="0">
                <a:latin typeface="Arial" charset="0"/>
              </a:rPr>
              <a:t>n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1800" dirty="0">
                <a:latin typeface="Arial" charset="0"/>
              </a:rPr>
              <a:t> 1)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914651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81548" y="5829267"/>
            <a:ext cx="82250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 smtClean="0">
                <a:latin typeface="Arial" charset="0"/>
                <a:sym typeface="Symbol"/>
              </a:rPr>
              <a:t>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 smtClean="0">
                <a:latin typeface="Times New Roman"/>
                <a:cs typeface="Times New Roman"/>
                <a:sym typeface="Symbol" pitchFamily="18" charset="2"/>
              </a:rPr>
              <a:t>≥</a:t>
            </a:r>
            <a:r>
              <a:rPr lang="ru-RU" altLang="ru-RU" sz="2000" dirty="0" smtClean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</a:rPr>
              <a:t>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en-US" altLang="ru-RU" sz="2000" i="1" dirty="0" smtClean="0">
                <a:latin typeface="Arial" charset="0"/>
              </a:rPr>
              <a:t>j</a:t>
            </a:r>
            <a:r>
              <a:rPr lang="ru-RU" altLang="ru-RU" sz="2000" dirty="0" smtClean="0">
                <a:latin typeface="Arial" charset="0"/>
              </a:rPr>
              <a:t>-го объекта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4400" smtClean="0"/>
          </a:p>
        </p:txBody>
      </p:sp>
      <p:sp>
        <p:nvSpPr>
          <p:cNvPr id="9" name="TextBox 8"/>
          <p:cNvSpPr txBox="1"/>
          <p:nvPr/>
        </p:nvSpPr>
        <p:spPr>
          <a:xfrm>
            <a:off x="317602" y="429309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дополнительное ограничение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639933"/>
              </p:ext>
            </p:extLst>
          </p:nvPr>
        </p:nvGraphicFramePr>
        <p:xfrm>
          <a:off x="1187625" y="4785539"/>
          <a:ext cx="1443037" cy="747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6" name="Формула" r:id="rId3" imgW="914400" imgH="355320" progId="Equation.3">
                  <p:embed/>
                </p:oleObj>
              </mc:Choice>
              <mc:Fallback>
                <p:oleObj name="Формула" r:id="rId3" imgW="9144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5" y="4785539"/>
                        <a:ext cx="1443037" cy="747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6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634523"/>
              </p:ext>
            </p:extLst>
          </p:nvPr>
        </p:nvGraphicFramePr>
        <p:xfrm>
          <a:off x="381548" y="1958463"/>
          <a:ext cx="2742230" cy="240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7" name="Формула" r:id="rId5" imgW="1422400" imgH="939800" progId="Equation.3">
                  <p:embed/>
                </p:oleObj>
              </mc:Choice>
              <mc:Fallback>
                <p:oleObj name="Формула" r:id="rId5" imgW="14224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48" y="1958463"/>
                        <a:ext cx="2742230" cy="24048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361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840" y="836712"/>
            <a:ext cx="7361237" cy="782539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Правила применения метода </a:t>
            </a:r>
            <a:r>
              <a:rPr lang="en-US" altLang="ru-RU" sz="3200" dirty="0" smtClean="0"/>
              <a:t>DEA</a:t>
            </a:r>
            <a:endParaRPr lang="ru-RU" altLang="ru-RU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47800"/>
            <a:ext cx="8208144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dirty="0" smtClean="0"/>
          </a:p>
          <a:p>
            <a:pPr eaLnBrk="1" hangingPunct="1"/>
            <a:r>
              <a:rPr lang="ru-RU" altLang="ru-RU" sz="2000" dirty="0" smtClean="0"/>
              <a:t>Задача решается </a:t>
            </a:r>
            <a:r>
              <a:rPr lang="ru-RU" altLang="ru-RU" sz="2000" i="1" dirty="0" smtClean="0"/>
              <a:t>N</a:t>
            </a:r>
            <a:r>
              <a:rPr lang="ru-RU" altLang="ru-RU" sz="2000" dirty="0" smtClean="0"/>
              <a:t> раз (т. е. для каждого объекта):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000" dirty="0" smtClean="0"/>
              <a:t>     </a:t>
            </a:r>
            <a:r>
              <a:rPr lang="ru-RU" altLang="ru-RU" sz="2000" dirty="0" smtClean="0"/>
              <a:t>если </a:t>
            </a:r>
            <a:r>
              <a:rPr lang="ru-RU" altLang="ru-RU" sz="2000" i="1" dirty="0" smtClean="0">
                <a:sym typeface="Symbol" pitchFamily="18" charset="2"/>
              </a:rPr>
              <a:t></a:t>
            </a:r>
            <a:r>
              <a:rPr lang="ru-RU" altLang="ru-RU" sz="2000" dirty="0" smtClean="0"/>
              <a:t> = 1</a:t>
            </a:r>
            <a:r>
              <a:rPr lang="en-US" altLang="ru-RU" sz="2000" dirty="0" smtClean="0"/>
              <a:t> (</a:t>
            </a:r>
            <a:r>
              <a:rPr lang="en-US" altLang="ru-RU" sz="2000" i="1" dirty="0" smtClean="0">
                <a:sym typeface="Symbol"/>
              </a:rPr>
              <a:t></a:t>
            </a:r>
            <a:r>
              <a:rPr lang="en-US" altLang="ru-RU" sz="2000" dirty="0" smtClean="0">
                <a:sym typeface="Symbol"/>
              </a:rPr>
              <a:t> = 1</a:t>
            </a:r>
            <a:r>
              <a:rPr lang="en-US" altLang="ru-RU" sz="2000" dirty="0" smtClean="0"/>
              <a:t>)</a:t>
            </a:r>
            <a:r>
              <a:rPr lang="ru-RU" altLang="ru-RU" sz="2000" dirty="0" smtClean="0"/>
              <a:t>, то объект эффективен;</a:t>
            </a:r>
          </a:p>
          <a:p>
            <a:pPr eaLnBrk="1" hangingPunct="1">
              <a:buNone/>
            </a:pPr>
            <a:r>
              <a:rPr lang="ru-RU" altLang="ru-RU" sz="2000" dirty="0" smtClean="0"/>
              <a:t>   </a:t>
            </a:r>
            <a:r>
              <a:rPr lang="en-US" altLang="ru-RU" sz="2000" dirty="0" smtClean="0"/>
              <a:t>  </a:t>
            </a:r>
            <a:r>
              <a:rPr lang="ru-RU" altLang="ru-RU" sz="2000" dirty="0" smtClean="0"/>
              <a:t>если </a:t>
            </a:r>
            <a:r>
              <a:rPr lang="ru-RU" altLang="ru-RU" sz="2000" i="1" dirty="0" smtClean="0">
                <a:sym typeface="Symbol" pitchFamily="18" charset="2"/>
              </a:rPr>
              <a:t></a:t>
            </a:r>
            <a:r>
              <a:rPr lang="ru-RU" altLang="ru-RU" sz="2000" dirty="0" smtClean="0"/>
              <a:t> &lt; 1</a:t>
            </a:r>
            <a:r>
              <a:rPr lang="en-US" altLang="ru-RU" sz="2000" dirty="0" smtClean="0"/>
              <a:t> (</a:t>
            </a:r>
            <a:r>
              <a:rPr lang="en-US" altLang="ru-RU" sz="2000" i="1" dirty="0" smtClean="0">
                <a:sym typeface="Symbol"/>
              </a:rPr>
              <a:t></a:t>
            </a:r>
            <a:r>
              <a:rPr lang="en-US" altLang="ru-RU" sz="2000" dirty="0" smtClean="0">
                <a:sym typeface="Symbol"/>
              </a:rPr>
              <a:t> </a:t>
            </a:r>
            <a:r>
              <a:rPr lang="en-US" altLang="ru-RU" sz="2000" dirty="0">
                <a:sym typeface="Symbol"/>
              </a:rPr>
              <a:t>&gt;</a:t>
            </a:r>
            <a:r>
              <a:rPr lang="en-US" altLang="ru-RU" sz="2000" dirty="0" smtClean="0">
                <a:sym typeface="Symbol"/>
              </a:rPr>
              <a:t> 1</a:t>
            </a:r>
            <a:r>
              <a:rPr lang="en-US" altLang="ru-RU" sz="2000" dirty="0" smtClean="0"/>
              <a:t>)</a:t>
            </a:r>
            <a:r>
              <a:rPr lang="ru-RU" altLang="ru-RU" sz="2000" dirty="0" smtClean="0"/>
              <a:t>, то объект неэффективен</a:t>
            </a:r>
          </a:p>
          <a:p>
            <a:pPr eaLnBrk="1" hangingPunct="1"/>
            <a:r>
              <a:rPr lang="ru-RU" altLang="ru-RU" sz="2000" dirty="0" smtClean="0"/>
              <a:t>Неэффективные объекты можно спроецировать на границу эффективности, получив линейную комбинацию </a:t>
            </a:r>
            <a:r>
              <a:rPr lang="ru-RU" altLang="ru-RU" sz="2000" i="1" dirty="0" smtClean="0"/>
              <a:t>(</a:t>
            </a:r>
            <a:r>
              <a:rPr lang="ru-RU" altLang="ru-RU" sz="2000" b="1" dirty="0" smtClean="0"/>
              <a:t>X</a:t>
            </a:r>
            <a:r>
              <a:rPr lang="ru-RU" altLang="ru-RU" sz="2000" b="1" dirty="0" smtClean="0">
                <a:sym typeface="Symbol" pitchFamily="18" charset="2"/>
              </a:rPr>
              <a:t></a:t>
            </a:r>
            <a:r>
              <a:rPr lang="ru-RU" altLang="ru-RU" sz="2000" i="1" dirty="0" smtClean="0"/>
              <a:t>, </a:t>
            </a:r>
            <a:r>
              <a:rPr lang="ru-RU" altLang="ru-RU" sz="2000" b="1" dirty="0" smtClean="0"/>
              <a:t>Y</a:t>
            </a:r>
            <a:r>
              <a:rPr lang="ru-RU" altLang="ru-RU" sz="2000" b="1" dirty="0" smtClean="0">
                <a:sym typeface="Symbol" pitchFamily="18" charset="2"/>
              </a:rPr>
              <a:t></a:t>
            </a:r>
            <a:r>
              <a:rPr lang="ru-RU" altLang="ru-RU" sz="2000" i="1" dirty="0" smtClean="0"/>
              <a:t>) – </a:t>
            </a:r>
            <a:r>
              <a:rPr lang="ru-RU" altLang="ru-RU" sz="2000" u="sng" dirty="0" smtClean="0"/>
              <a:t>гипотетический эталонный </a:t>
            </a:r>
            <a:r>
              <a:rPr lang="ru-RU" altLang="ru-RU" sz="2000" u="sng" dirty="0" smtClean="0"/>
              <a:t>объект</a:t>
            </a:r>
          </a:p>
          <a:p>
            <a:pPr eaLnBrk="1" hangingPunct="1"/>
            <a:r>
              <a:rPr lang="ru-RU" altLang="ru-RU" sz="2000" dirty="0"/>
              <a:t>Для объектов с </a:t>
            </a:r>
            <a:r>
              <a:rPr lang="ru-RU" altLang="ru-RU" sz="2000" i="1" dirty="0"/>
              <a:t>θ </a:t>
            </a:r>
            <a:r>
              <a:rPr lang="ru-RU" altLang="ru-RU" sz="2000" dirty="0"/>
              <a:t>&lt; 1 могут быть установлены </a:t>
            </a:r>
            <a:r>
              <a:rPr lang="ru-RU" altLang="ru-RU" sz="2000" b="1" u="sng" dirty="0"/>
              <a:t>цели</a:t>
            </a:r>
            <a:r>
              <a:rPr lang="ru-RU" altLang="ru-RU" sz="2000" dirty="0"/>
              <a:t>:</a:t>
            </a:r>
          </a:p>
          <a:p>
            <a:pPr eaLnBrk="1" hangingPunct="1">
              <a:buNone/>
            </a:pPr>
            <a:r>
              <a:rPr lang="ru-RU" altLang="ru-RU" sz="2000" dirty="0"/>
              <a:t>    пропорциональное сокращение их входных показателей в </a:t>
            </a:r>
            <a:r>
              <a:rPr lang="ru-RU" altLang="ru-RU" sz="2000" i="1" dirty="0">
                <a:sym typeface="Symbol" pitchFamily="18" charset="2"/>
              </a:rPr>
              <a:t> </a:t>
            </a:r>
            <a:r>
              <a:rPr lang="ru-RU" altLang="ru-RU" sz="2000" dirty="0">
                <a:sym typeface="Symbol" pitchFamily="18" charset="2"/>
              </a:rPr>
              <a:t>раз</a:t>
            </a:r>
            <a:r>
              <a:rPr lang="ru-RU" altLang="ru-RU" sz="2000" i="1" dirty="0">
                <a:sym typeface="Symbol" pitchFamily="18" charset="2"/>
              </a:rPr>
              <a:t> </a:t>
            </a:r>
            <a:r>
              <a:rPr lang="ru-RU" altLang="ru-RU" sz="2000" dirty="0"/>
              <a:t>при сохранении</a:t>
            </a:r>
            <a:r>
              <a:rPr lang="en-US" altLang="ru-RU" sz="2000" dirty="0"/>
              <a:t> </a:t>
            </a:r>
            <a:r>
              <a:rPr lang="ru-RU" altLang="ru-RU" sz="2000" dirty="0"/>
              <a:t>выходных показателей на прежнем уровне </a:t>
            </a:r>
            <a:endParaRPr lang="en-US" altLang="ru-RU" sz="2000" dirty="0"/>
          </a:p>
          <a:p>
            <a:pPr eaLnBrk="1" hangingPunct="1"/>
            <a:r>
              <a:rPr lang="ru-RU" altLang="ru-RU" sz="2000" dirty="0"/>
              <a:t>Для объектов с </a:t>
            </a:r>
            <a:r>
              <a:rPr lang="ru-RU" altLang="ru-RU" sz="2000" i="1" dirty="0">
                <a:sym typeface="Symbol"/>
              </a:rPr>
              <a:t></a:t>
            </a:r>
            <a:r>
              <a:rPr lang="ru-RU" altLang="ru-RU" sz="2000" i="1" dirty="0"/>
              <a:t> </a:t>
            </a:r>
            <a:r>
              <a:rPr lang="en-US" altLang="ru-RU" sz="2000" dirty="0"/>
              <a:t>&gt;</a:t>
            </a:r>
            <a:r>
              <a:rPr lang="ru-RU" altLang="ru-RU" sz="2000" dirty="0"/>
              <a:t> 1 могут быть установлены </a:t>
            </a:r>
            <a:r>
              <a:rPr lang="ru-RU" altLang="ru-RU" sz="2000" b="1" u="sng" dirty="0"/>
              <a:t>цели</a:t>
            </a:r>
            <a:r>
              <a:rPr lang="ru-RU" altLang="ru-RU" sz="2000" dirty="0"/>
              <a:t>:</a:t>
            </a:r>
          </a:p>
          <a:p>
            <a:pPr eaLnBrk="1" hangingPunct="1">
              <a:buNone/>
            </a:pPr>
            <a:r>
              <a:rPr lang="ru-RU" altLang="ru-RU" sz="2000" dirty="0"/>
              <a:t>    пропорциональное увеличение их выходных показателей в </a:t>
            </a:r>
            <a:r>
              <a:rPr lang="ru-RU" altLang="ru-RU" sz="2000" i="1" dirty="0">
                <a:sym typeface="Symbol"/>
              </a:rPr>
              <a:t></a:t>
            </a:r>
            <a:r>
              <a:rPr lang="ru-RU" altLang="ru-RU" sz="2000" dirty="0"/>
              <a:t> раз при сохранении входных показателей на прежнем уровне </a:t>
            </a:r>
            <a:endParaRPr lang="ru-RU" altLang="ru-RU" sz="2000" dirty="0" smtClean="0"/>
          </a:p>
        </p:txBody>
      </p:sp>
      <p:sp>
        <p:nvSpPr>
          <p:cNvPr id="1536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379642C-326B-4772-8FBA-A3F51465051B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352928" cy="64766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78025"/>
            <a:ext cx="7776790" cy="4114800"/>
          </a:xfrm>
        </p:spPr>
        <p:txBody>
          <a:bodyPr/>
          <a:lstStyle/>
          <a:p>
            <a:r>
              <a:rPr lang="ru-RU" altLang="ru-RU" sz="1800" dirty="0" smtClean="0"/>
              <a:t>позволяет вычислить один агрегированный – скалярный –  показатель для каждого объекта </a:t>
            </a:r>
          </a:p>
          <a:p>
            <a:r>
              <a:rPr lang="ru-RU" altLang="ru-RU" sz="1800" dirty="0" smtClean="0"/>
              <a:t>может одновременно обрабатывать много входов и много выходов, каждый из которых при этом может измеряться в различных единицах измерения</a:t>
            </a:r>
          </a:p>
          <a:p>
            <a:r>
              <a:rPr lang="ru-RU" altLang="ru-RU" sz="1800" dirty="0"/>
              <a:t>производит конкретные оценки желательных изменений во входах/выходах, которые позволили бы вывести неэффективные объекты на границу эффективности</a:t>
            </a:r>
          </a:p>
          <a:p>
            <a:r>
              <a:rPr lang="ru-RU" altLang="ru-RU" sz="1800" dirty="0" smtClean="0"/>
              <a:t>не требует априорного указания весовых коэффициентов для переменных, соответствующих входным и выходным показателям при решении задачи оптимизации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9" y="452670"/>
            <a:ext cx="8352927" cy="74367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Привлекательные свойства метода DEA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78025"/>
            <a:ext cx="8280920" cy="4114800"/>
          </a:xfrm>
        </p:spPr>
        <p:txBody>
          <a:bodyPr/>
          <a:lstStyle/>
          <a:p>
            <a:r>
              <a:rPr lang="ru-RU" altLang="ru-RU" sz="1800" dirty="0" smtClean="0"/>
              <a:t>не налагает никаких ограничений на функциональную форму зависимости между входами и выходами</a:t>
            </a:r>
          </a:p>
          <a:p>
            <a:r>
              <a:rPr lang="ru-RU" altLang="ru-RU" sz="1800" dirty="0" smtClean="0"/>
              <a:t>позволяет при необходимости учесть предпочтения менеджеров, касающиеся важности тех или иных входных или выходных переменных</a:t>
            </a:r>
          </a:p>
          <a:p>
            <a:r>
              <a:rPr lang="ru-RU" altLang="ru-RU" sz="1800" dirty="0"/>
              <a:t>позволяет учитывать внешние по отношению к рассматриваемой системе переменные – факторы окружающей среды</a:t>
            </a:r>
          </a:p>
          <a:p>
            <a:r>
              <a:rPr lang="ru-RU" altLang="ru-RU" sz="1800" dirty="0" smtClean="0"/>
              <a:t>формирует Парето-оптимальное множество точек, соответствующих эффективным объектам</a:t>
            </a:r>
          </a:p>
          <a:p>
            <a:r>
              <a:rPr lang="ru-RU" altLang="ru-RU" sz="1800" dirty="0" smtClean="0"/>
              <a:t>концентрируется на выявлении примеров так называемой </a:t>
            </a:r>
            <a:r>
              <a:rPr lang="ru-RU" altLang="ru-RU" sz="1800" i="1" dirty="0" smtClean="0"/>
              <a:t>лучшей практики</a:t>
            </a:r>
            <a:r>
              <a:rPr lang="ru-RU" altLang="ru-RU" sz="1800" dirty="0" smtClean="0"/>
              <a:t> (</a:t>
            </a:r>
            <a:r>
              <a:rPr lang="ru-RU" altLang="ru-RU" sz="1800" dirty="0" err="1" smtClean="0"/>
              <a:t>best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practice</a:t>
            </a:r>
            <a:r>
              <a:rPr lang="ru-RU" altLang="ru-RU" sz="1800" dirty="0" smtClean="0"/>
              <a:t>), а не на каких-либо усредненных тенденциях, как, например, регрессионный анализ</a:t>
            </a:r>
          </a:p>
        </p:txBody>
      </p:sp>
      <p:sp>
        <p:nvSpPr>
          <p:cNvPr id="1638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E32C9F-27FD-4C36-8962-C2055BDFD28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73438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116015" y="404814"/>
            <a:ext cx="7793037" cy="1200151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Сферы применения метода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F52E95-FE03-4AB3-9F4A-085FC13BD851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4400" smtClean="0"/>
          </a:p>
        </p:txBody>
      </p:sp>
      <p:sp>
        <p:nvSpPr>
          <p:cNvPr id="17412" name="Объект 2"/>
          <p:cNvSpPr>
            <a:spLocks noGrp="1"/>
          </p:cNvSpPr>
          <p:nvPr>
            <p:ph idx="1"/>
          </p:nvPr>
        </p:nvSpPr>
        <p:spPr>
          <a:xfrm>
            <a:off x="827584" y="2017713"/>
            <a:ext cx="7920880" cy="4114800"/>
          </a:xfrm>
        </p:spPr>
        <p:txBody>
          <a:bodyPr/>
          <a:lstStyle/>
          <a:p>
            <a:r>
              <a:rPr lang="ru-RU" altLang="ru-RU" sz="2000" dirty="0" smtClean="0"/>
              <a:t>государственное управление</a:t>
            </a:r>
          </a:p>
          <a:p>
            <a:r>
              <a:rPr lang="ru-RU" altLang="ru-RU" sz="2000" dirty="0" smtClean="0"/>
              <a:t>промышленность и сельское хозяйство</a:t>
            </a:r>
          </a:p>
          <a:p>
            <a:r>
              <a:rPr lang="ru-RU" altLang="ru-RU" sz="2000" dirty="0" smtClean="0"/>
              <a:t>военная сфера</a:t>
            </a:r>
          </a:p>
          <a:p>
            <a:r>
              <a:rPr lang="ru-RU" altLang="ru-RU" sz="2000" dirty="0" smtClean="0"/>
              <a:t>образование и здравоохранение</a:t>
            </a:r>
          </a:p>
          <a:p>
            <a:r>
              <a:rPr lang="ru-RU" altLang="ru-RU" sz="2000" dirty="0" smtClean="0"/>
              <a:t>транспорт</a:t>
            </a:r>
          </a:p>
          <a:p>
            <a:r>
              <a:rPr lang="ru-RU" altLang="ru-RU" sz="2000" dirty="0"/>
              <a:t>финансовая </a:t>
            </a:r>
            <a:r>
              <a:rPr lang="ru-RU" altLang="ru-RU" sz="2000" dirty="0" smtClean="0"/>
              <a:t>сфера и торговля</a:t>
            </a:r>
            <a:endParaRPr lang="ru-RU" altLang="ru-RU" sz="2000" dirty="0"/>
          </a:p>
          <a:p>
            <a:r>
              <a:rPr lang="ru-RU" altLang="ru-RU" sz="2000" dirty="0" smtClean="0"/>
              <a:t>энергетика </a:t>
            </a:r>
            <a:r>
              <a:rPr lang="ru-RU" altLang="ru-RU" sz="2000" dirty="0"/>
              <a:t>и </a:t>
            </a:r>
            <a:r>
              <a:rPr lang="ru-RU" altLang="ru-RU" sz="2000" dirty="0" smtClean="0"/>
              <a:t>энергоснабжение</a:t>
            </a:r>
          </a:p>
          <a:p>
            <a:r>
              <a:rPr lang="ru-RU" altLang="ru-RU" sz="2000" dirty="0" smtClean="0"/>
              <a:t>спорт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140968"/>
            <a:ext cx="8280920" cy="7920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Метод </a:t>
            </a:r>
            <a:r>
              <a:rPr lang="en-US" altLang="ru-RU" sz="3200" dirty="0" smtClean="0"/>
              <a:t>DEA </a:t>
            </a:r>
            <a:r>
              <a:rPr lang="ru-RU" altLang="ru-RU" sz="3200" dirty="0" smtClean="0"/>
              <a:t>в России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343900" cy="4114800"/>
          </a:xfrm>
        </p:spPr>
        <p:txBody>
          <a:bodyPr/>
          <a:lstStyle/>
          <a:p>
            <a:pPr eaLnBrk="1" hangingPunct="1"/>
            <a:r>
              <a:rPr lang="ru-RU" altLang="ru-RU" sz="1800" dirty="0" smtClean="0"/>
              <a:t>Первые в </a:t>
            </a:r>
            <a:r>
              <a:rPr lang="ru-RU" altLang="ru-RU" sz="1800" dirty="0"/>
              <a:t>России – </a:t>
            </a:r>
            <a:r>
              <a:rPr lang="ru-RU" altLang="ru-RU" sz="1800" dirty="0" smtClean="0"/>
              <a:t>профессор В. Е. </a:t>
            </a:r>
            <a:r>
              <a:rPr lang="ru-RU" altLang="ru-RU" sz="1800" dirty="0" err="1" smtClean="0"/>
              <a:t>Кривоножко</a:t>
            </a:r>
            <a:r>
              <a:rPr lang="ru-RU" altLang="ru-RU" sz="1800" dirty="0" smtClean="0"/>
              <a:t> и его аспиранты и коллеги из Института системного анализа РАН. Их первые статьи по этому методу вышли еще в конце 90-х годов прошлого </a:t>
            </a:r>
            <a:r>
              <a:rPr lang="ru-RU" altLang="ru-RU" sz="1800" dirty="0" smtClean="0"/>
              <a:t>столетия</a:t>
            </a:r>
          </a:p>
          <a:p>
            <a:pPr eaLnBrk="1" hangingPunct="1"/>
            <a:endParaRPr lang="ru-RU" altLang="ru-RU" sz="1600" dirty="0" smtClean="0"/>
          </a:p>
          <a:p>
            <a:pPr marL="0" indent="0" eaLnBrk="1" hangingPunct="1">
              <a:buNone/>
            </a:pPr>
            <a:r>
              <a:rPr lang="ru-RU" altLang="ru-RU" sz="1400" dirty="0" smtClean="0"/>
              <a:t>Анализ эффективности функционирования сложных систем [Текст] / В. Е. </a:t>
            </a:r>
            <a:r>
              <a:rPr lang="ru-RU" altLang="ru-RU" sz="1400" dirty="0" err="1" smtClean="0"/>
              <a:t>Кривоножко</a:t>
            </a:r>
            <a:r>
              <a:rPr lang="ru-RU" altLang="ru-RU" sz="1400" dirty="0" smtClean="0"/>
              <a:t>, А. И. Пропой, Р. В. Сеньков, И. В. </a:t>
            </a:r>
            <a:r>
              <a:rPr lang="ru-RU" altLang="ru-RU" sz="1400" dirty="0" err="1" smtClean="0"/>
              <a:t>Родченков</a:t>
            </a:r>
            <a:r>
              <a:rPr lang="ru-RU" altLang="ru-RU" sz="1400" dirty="0" smtClean="0"/>
              <a:t>, П. М. Анохин // Автоматизация проектирования. – 1999. – № 1. – С. 2–7</a:t>
            </a:r>
            <a:r>
              <a:rPr lang="ru-RU" altLang="ru-RU" sz="1400" dirty="0" smtClean="0"/>
              <a:t>.</a:t>
            </a:r>
          </a:p>
          <a:p>
            <a:pPr marL="0" indent="0" eaLnBrk="1" hangingPunct="1">
              <a:buNone/>
            </a:pPr>
            <a:endParaRPr lang="ru-RU" altLang="ru-RU" sz="1400" dirty="0" smtClean="0"/>
          </a:p>
          <a:p>
            <a:pPr eaLnBrk="1" hangingPunct="1"/>
            <a:r>
              <a:rPr lang="ru-RU" altLang="ru-RU" sz="2000" dirty="0" smtClean="0"/>
              <a:t>Города России, в которых «знают» о методе </a:t>
            </a:r>
            <a:r>
              <a:rPr lang="en-US" altLang="ru-RU" sz="2000" dirty="0" smtClean="0"/>
              <a:t>DEA</a:t>
            </a:r>
            <a:endParaRPr lang="ru-RU" altLang="ru-RU" sz="2000" dirty="0" smtClean="0"/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 smtClean="0"/>
              <a:t>Москва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/>
              <a:t>Санкт-Петербург (СПбГУ, Ю. В. Федотов)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/>
              <a:t>Барнаул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/>
              <a:t>Иваново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/>
              <a:t>Красноярск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/>
              <a:t>Нижний Новгород</a:t>
            </a:r>
          </a:p>
          <a:p>
            <a:pPr lvl="1" eaLnBrk="1" hangingPunct="1">
              <a:spcBef>
                <a:spcPts val="0"/>
              </a:spcBef>
            </a:pPr>
            <a:r>
              <a:rPr lang="ru-RU" altLang="ru-RU" sz="1600" dirty="0" smtClean="0"/>
              <a:t>Самара</a:t>
            </a:r>
          </a:p>
        </p:txBody>
      </p:sp>
      <p:sp>
        <p:nvSpPr>
          <p:cNvPr id="2048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7CB60E-320B-4538-885D-0937C7308DF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276" y="4077072"/>
            <a:ext cx="8280920" cy="122413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5" y="620714"/>
            <a:ext cx="7793037" cy="911225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Публикации в России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9520" y="1844824"/>
            <a:ext cx="8343900" cy="378777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endParaRPr lang="ru-RU" altLang="ru-RU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Защищено </a:t>
            </a:r>
            <a:r>
              <a:rPr lang="ru-RU" altLang="ru-RU" sz="1800" dirty="0" smtClean="0"/>
              <a:t>более 10 диссертаций (физико-математические, технические </a:t>
            </a:r>
            <a:r>
              <a:rPr lang="ru-RU" altLang="ru-RU" sz="1800" dirty="0"/>
              <a:t>и </a:t>
            </a:r>
            <a:r>
              <a:rPr lang="ru-RU" altLang="ru-RU" sz="1800" dirty="0" smtClean="0"/>
              <a:t>экономические  науки)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Статьи в журналах (в т. ч. «Экономика и математические методы»)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Доклады на конференциях</a:t>
            </a:r>
            <a:endParaRPr lang="ru-RU" altLang="ru-RU" sz="1800" dirty="0"/>
          </a:p>
          <a:p>
            <a:pPr eaLnBrk="1" hangingPunct="1">
              <a:buFont typeface="Wingdings" pitchFamily="2" charset="2"/>
              <a:buChar char="q"/>
            </a:pPr>
            <a:r>
              <a:rPr lang="ru-RU" altLang="ru-RU" sz="1800" dirty="0" smtClean="0"/>
              <a:t>Учебник</a:t>
            </a:r>
          </a:p>
          <a:p>
            <a:pPr eaLnBrk="1" hangingPunct="1">
              <a:buFont typeface="Wingdings" pitchFamily="2" charset="2"/>
              <a:buChar char="q"/>
            </a:pPr>
            <a:endParaRPr lang="ru-RU" altLang="ru-RU" sz="1800" dirty="0" smtClean="0"/>
          </a:p>
          <a:p>
            <a:pPr marL="0" indent="0" eaLnBrk="1" hangingPunct="1">
              <a:buNone/>
            </a:pP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, В. Е. Анализ деятельности сложных социально-экономических систем [Текст] / В. Е. </a:t>
            </a:r>
            <a:r>
              <a:rPr lang="ru-RU" altLang="ru-RU" sz="1600" dirty="0" err="1" smtClean="0"/>
              <a:t>Кривоножко</a:t>
            </a:r>
            <a:r>
              <a:rPr lang="ru-RU" altLang="ru-RU" sz="1600" dirty="0" smtClean="0"/>
              <a:t>, А. В. </a:t>
            </a:r>
            <a:r>
              <a:rPr lang="ru-RU" altLang="ru-RU" sz="1600" dirty="0" err="1" smtClean="0"/>
              <a:t>Лычев</a:t>
            </a:r>
            <a:r>
              <a:rPr lang="ru-RU" altLang="ru-RU" sz="1600" dirty="0" smtClean="0"/>
              <a:t>. – М. : Издательский отдел факультета</a:t>
            </a:r>
            <a:br>
              <a:rPr lang="ru-RU" altLang="ru-RU" sz="1600" dirty="0" smtClean="0"/>
            </a:br>
            <a:r>
              <a:rPr lang="ru-RU" altLang="ru-RU" sz="1600" dirty="0" smtClean="0"/>
              <a:t>ВМ и К МГУ ; МАКС Пресс, 2010. – 208 с.</a:t>
            </a:r>
          </a:p>
        </p:txBody>
      </p:sp>
      <p:sp>
        <p:nvSpPr>
          <p:cNvPr id="2150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4C026A-43EA-4F80-8480-413614F49B7F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50940" y="836712"/>
            <a:ext cx="7793037" cy="839688"/>
          </a:xfrm>
        </p:spPr>
        <p:txBody>
          <a:bodyPr/>
          <a:lstStyle/>
          <a:p>
            <a:r>
              <a:rPr lang="ru-RU" altLang="ru-RU" sz="3200" dirty="0" smtClean="0"/>
              <a:t>Подходы к формированию русскоязычного наименования метода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611560" y="2098509"/>
            <a:ext cx="8343528" cy="4114800"/>
          </a:xfrm>
        </p:spPr>
        <p:txBody>
          <a:bodyPr/>
          <a:lstStyle/>
          <a:p>
            <a:r>
              <a:rPr lang="ru-RU" sz="1800" dirty="0" smtClean="0"/>
              <a:t>буквальный </a:t>
            </a:r>
            <a:r>
              <a:rPr lang="ru-RU" sz="1800" dirty="0"/>
              <a:t>пословный перевод оригинального </a:t>
            </a:r>
            <a:r>
              <a:rPr lang="ru-RU" sz="1800" dirty="0" smtClean="0"/>
              <a:t>названия</a:t>
            </a:r>
            <a:endParaRPr lang="ru-RU" sz="1800" dirty="0"/>
          </a:p>
          <a:p>
            <a:r>
              <a:rPr lang="ru-RU" sz="1800" dirty="0" smtClean="0"/>
              <a:t>наименование </a:t>
            </a:r>
            <a:r>
              <a:rPr lang="ru-RU" sz="1800" dirty="0"/>
              <a:t>в честь авторов </a:t>
            </a:r>
            <a:r>
              <a:rPr lang="ru-RU" sz="1800" dirty="0" smtClean="0"/>
              <a:t>метода</a:t>
            </a:r>
            <a:endParaRPr lang="ru-RU" sz="1800" dirty="0"/>
          </a:p>
          <a:p>
            <a:r>
              <a:rPr lang="ru-RU" sz="1800" dirty="0" smtClean="0"/>
              <a:t>наименование</a:t>
            </a:r>
            <a:r>
              <a:rPr lang="ru-RU" sz="1800" dirty="0"/>
              <a:t>, отражающее назначение метода или сферу </a:t>
            </a:r>
            <a:r>
              <a:rPr lang="ru-RU" sz="1800" dirty="0" smtClean="0"/>
              <a:t>применения</a:t>
            </a:r>
            <a:endParaRPr lang="ru-RU" sz="1800" dirty="0"/>
          </a:p>
          <a:p>
            <a:r>
              <a:rPr lang="ru-RU" sz="1800" dirty="0" smtClean="0"/>
              <a:t>наименование</a:t>
            </a:r>
            <a:r>
              <a:rPr lang="ru-RU" sz="1800" dirty="0"/>
              <a:t>, отражающее механизм, принцип работы или основную идею (суть) </a:t>
            </a:r>
            <a:r>
              <a:rPr lang="ru-RU" sz="1800" dirty="0" smtClean="0"/>
              <a:t>метода</a:t>
            </a:r>
          </a:p>
          <a:p>
            <a:endParaRPr lang="ru-RU" sz="1800" dirty="0" smtClean="0"/>
          </a:p>
          <a:p>
            <a:pPr marL="0" indent="0">
              <a:buNone/>
            </a:pPr>
            <a:r>
              <a:rPr lang="ru-RU" sz="2000" dirty="0" smtClean="0"/>
              <a:t>Критерии выбора названия:</a:t>
            </a:r>
          </a:p>
          <a:p>
            <a:r>
              <a:rPr lang="ru-RU" sz="1800" dirty="0" smtClean="0"/>
              <a:t>соответствие </a:t>
            </a:r>
            <a:r>
              <a:rPr lang="ru-RU" sz="1800" dirty="0"/>
              <a:t>теории метода, </a:t>
            </a:r>
            <a:r>
              <a:rPr lang="ru-RU" sz="1800" dirty="0" smtClean="0"/>
              <a:t>оригинальность и благозвучие</a:t>
            </a:r>
          </a:p>
          <a:p>
            <a:pPr marL="0" indent="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envelop</a:t>
            </a:r>
            <a:r>
              <a:rPr lang="en-US" sz="2000" dirty="0" smtClean="0"/>
              <a:t> </a:t>
            </a:r>
            <a:r>
              <a:rPr lang="en-US" sz="2000" dirty="0" smtClean="0"/>
              <a:t>–</a:t>
            </a:r>
            <a:r>
              <a:rPr lang="ru-RU" sz="2000" dirty="0" smtClean="0"/>
              <a:t> 1</a:t>
            </a:r>
            <a:r>
              <a:rPr lang="ru-RU" sz="2000" dirty="0"/>
              <a:t>. обвертывать; обволакивать; </a:t>
            </a:r>
            <a:r>
              <a:rPr lang="ru-RU" sz="2000" dirty="0" smtClean="0"/>
              <a:t>окружать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</a:t>
            </a:r>
            <a:r>
              <a:rPr lang="ru-RU" sz="2000" dirty="0"/>
              <a:t>2. огибать, окружать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altLang="ru-RU" sz="2000" dirty="0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8199C6-2819-4C8F-9283-AE2D2F6337FF}" type="slidenum">
              <a:rPr lang="ru-RU" altLang="ru-RU" sz="4400" smtClean="0"/>
              <a:pPr eaLnBrk="1" hangingPunct="1"/>
              <a:t>17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40172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3395" y="2708920"/>
            <a:ext cx="8208912" cy="93610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Русскоязычные эквиваленты названия метода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611560" y="2017713"/>
            <a:ext cx="8064896" cy="4114800"/>
          </a:xfrm>
        </p:spPr>
        <p:txBody>
          <a:bodyPr/>
          <a:lstStyle/>
          <a:p>
            <a:r>
              <a:rPr lang="ru-RU" altLang="ru-RU" sz="2000" dirty="0" smtClean="0"/>
              <a:t>В. Е. </a:t>
            </a:r>
            <a:r>
              <a:rPr lang="ru-RU" altLang="ru-RU" sz="2000" dirty="0" err="1" smtClean="0"/>
              <a:t>Кривоножко</a:t>
            </a:r>
            <a:r>
              <a:rPr lang="ru-RU" altLang="ru-RU" sz="2000" dirty="0" smtClean="0"/>
              <a:t> и его коллеги используют такой – </a:t>
            </a:r>
            <a:br>
              <a:rPr lang="ru-RU" altLang="ru-RU" sz="2000" dirty="0" smtClean="0"/>
            </a:br>
            <a:r>
              <a:rPr lang="ru-RU" altLang="ru-RU" sz="2000" dirty="0" smtClean="0"/>
              <a:t>«Анализ Среды Функционирования» (АСФ)</a:t>
            </a:r>
          </a:p>
          <a:p>
            <a:pPr marL="0" indent="0" algn="just">
              <a:buNone/>
            </a:pPr>
            <a:r>
              <a:rPr lang="ru-RU" altLang="ru-RU" sz="1600" dirty="0" smtClean="0"/>
              <a:t>В оригинальном названии метода есть слово </a:t>
            </a:r>
            <a:r>
              <a:rPr lang="en-US" altLang="ru-RU" sz="1600" dirty="0" smtClean="0"/>
              <a:t>envelopment</a:t>
            </a:r>
            <a:r>
              <a:rPr lang="ru-RU" altLang="ru-RU" sz="1600" dirty="0" smtClean="0"/>
              <a:t> (обертывание). Граница эффективности как бы огибает, или обертывает, точки, соответствующие исследуемым объектам в многомерном </a:t>
            </a:r>
            <a:r>
              <a:rPr lang="ru-RU" altLang="ru-RU" sz="1600" dirty="0" smtClean="0"/>
              <a:t>пространстве</a:t>
            </a:r>
          </a:p>
          <a:p>
            <a:pPr marL="0" indent="0" algn="just">
              <a:buNone/>
            </a:pPr>
            <a:endParaRPr lang="ru-RU" altLang="ru-RU" sz="1600" dirty="0"/>
          </a:p>
          <a:p>
            <a:pPr marL="0" indent="0" algn="just">
              <a:buNone/>
            </a:pPr>
            <a:endParaRPr lang="ru-RU" altLang="ru-RU" sz="1600" dirty="0" smtClean="0"/>
          </a:p>
          <a:p>
            <a:pPr>
              <a:spcBef>
                <a:spcPts val="0"/>
              </a:spcBef>
            </a:pPr>
            <a:r>
              <a:rPr lang="ru-RU" altLang="ru-RU" sz="2000" dirty="0" smtClean="0"/>
              <a:t>«метод обволакивающей поверхности»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/>
              <a:t>«метод оболочки данных»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/>
              <a:t>«анализ свертки данных»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/>
              <a:t>«непараметрический метод анализа оболочки данных (АОД)»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/>
              <a:t>«анализ „упаковки” (охвата) данных»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DEA</a:t>
            </a:r>
            <a:r>
              <a:rPr lang="ru-RU" sz="2000" dirty="0"/>
              <a:t>-анализ</a:t>
            </a:r>
            <a:endParaRPr lang="ru-RU" altLang="ru-RU" sz="2000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229321B-C59A-47D7-9B0F-4BECE8CFE2B2}" type="slidenum">
              <a:rPr lang="ru-RU" altLang="ru-RU" sz="4400" smtClean="0"/>
              <a:pPr eaLnBrk="1" hangingPunct="1"/>
              <a:t>18</a:t>
            </a:fld>
            <a:endParaRPr lang="ru-RU" alt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Конференция в Красноярске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ХXI </a:t>
            </a:r>
            <a:r>
              <a:rPr lang="ru-RU" sz="1800" dirty="0" smtClean="0"/>
              <a:t>Международная научно-практическая конференция, посвященная </a:t>
            </a:r>
            <a:r>
              <a:rPr lang="ru-RU" sz="1800" dirty="0"/>
              <a:t>памяти генерального конструктора ракетно-космических систем академика Михаила Федоровича </a:t>
            </a:r>
            <a:r>
              <a:rPr lang="ru-RU" sz="1800" dirty="0" err="1" smtClean="0"/>
              <a:t>Решетнева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«</a:t>
            </a:r>
            <a:r>
              <a:rPr lang="ru-RU" sz="1800" dirty="0">
                <a:solidFill>
                  <a:srgbClr val="FF0000"/>
                </a:solidFill>
              </a:rPr>
              <a:t>РЕШЕТНЕВСКИЕ ЧТЕНИЯ</a:t>
            </a:r>
            <a:r>
              <a:rPr lang="ru-RU" sz="1800" dirty="0" smtClean="0">
                <a:solidFill>
                  <a:srgbClr val="FF0000"/>
                </a:solidFill>
              </a:rPr>
              <a:t>»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08–11 </a:t>
            </a:r>
            <a:r>
              <a:rPr lang="ru-RU" sz="1800" dirty="0"/>
              <a:t>ноября 2017 г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800" dirty="0" smtClean="0"/>
              <a:t>Секция 13</a:t>
            </a:r>
            <a:r>
              <a:rPr lang="ru-RU" sz="1800" dirty="0"/>
              <a:t>. Эффективность функционирования сложных систем (теория эффективности, методы исследования, </a:t>
            </a:r>
            <a:r>
              <a:rPr lang="ru-RU" sz="1800" dirty="0" err="1"/>
              <a:t>Data</a:t>
            </a:r>
            <a:r>
              <a:rPr lang="ru-RU" sz="1800" dirty="0"/>
              <a:t> </a:t>
            </a:r>
            <a:r>
              <a:rPr lang="ru-RU" sz="1800" dirty="0" err="1"/>
              <a:t>Envelopment</a:t>
            </a:r>
            <a:r>
              <a:rPr lang="ru-RU" sz="1800" dirty="0"/>
              <a:t> </a:t>
            </a:r>
            <a:r>
              <a:rPr lang="ru-RU" sz="1800" dirty="0" err="1" smtClean="0"/>
              <a:t>Analysis</a:t>
            </a:r>
            <a:r>
              <a:rPr lang="ru-RU" sz="1800" dirty="0" smtClean="0"/>
              <a:t> / Анализ </a:t>
            </a:r>
            <a:r>
              <a:rPr lang="ru-RU" sz="1800" dirty="0"/>
              <a:t>Среды Функционирования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E0BC4-83F0-4784-9809-BC17C122600B}" type="slidenum">
              <a:rPr lang="ru-RU" sz="4400" smtClean="0"/>
              <a:pPr>
                <a:defRPr/>
              </a:pPr>
              <a:t>19</a:t>
            </a:fld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0491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789040"/>
            <a:ext cx="8424936" cy="237626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60848"/>
            <a:ext cx="8424936" cy="15841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6758" y="2060849"/>
            <a:ext cx="8588697" cy="406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Эффективность </a:t>
            </a:r>
            <a:r>
              <a:rPr lang="ru-RU" altLang="ru-RU" sz="2800" dirty="0" smtClean="0">
                <a:cs typeface="Arial" charset="0"/>
              </a:rPr>
              <a:t>― </a:t>
            </a:r>
            <a:r>
              <a:rPr lang="ru-RU" altLang="ru-RU" sz="2800" dirty="0" smtClean="0"/>
              <a:t>степень достижения цели с учетом затрат ресурсов и времени 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effectiveness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 smtClean="0"/>
              <a:t>                                </a:t>
            </a:r>
            <a:r>
              <a:rPr lang="ru-RU" altLang="ru-RU" sz="2800" dirty="0" smtClean="0"/>
              <a:t>Результаты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altLang="ru-RU" sz="2800" dirty="0" smtClean="0"/>
              <a:t>Эффективность </a:t>
            </a:r>
            <a:r>
              <a:rPr lang="ru-RU" altLang="ru-RU" sz="2800" dirty="0" smtClean="0"/>
              <a:t>=                                  					         Затраты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 sz="2400" dirty="0" smtClean="0"/>
              <a:t>По-английски </a:t>
            </a:r>
            <a:r>
              <a:rPr lang="ru-RU" altLang="ru-RU" sz="2400" dirty="0" smtClean="0">
                <a:cs typeface="Arial" charset="0"/>
              </a:rPr>
              <a:t>― </a:t>
            </a:r>
            <a:r>
              <a:rPr lang="ru-RU" altLang="ru-RU" sz="2400" dirty="0" smtClean="0"/>
              <a:t>«</a:t>
            </a:r>
            <a:r>
              <a:rPr lang="en-US" altLang="ru-RU" sz="2400" dirty="0" smtClean="0"/>
              <a:t>efficiency</a:t>
            </a:r>
            <a:r>
              <a:rPr lang="ru-RU" altLang="ru-RU" sz="2400" dirty="0" smtClean="0"/>
              <a:t>»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                                  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851920" y="4509120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8AD626B-D253-4785-8277-B9E18A00EFA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4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Взгляд на понятие эффективности</a:t>
            </a:r>
            <a:br>
              <a:rPr lang="ru-RU" altLang="ru-RU" sz="3200" dirty="0" smtClean="0"/>
            </a:br>
            <a:r>
              <a:rPr lang="ru-RU" altLang="ru-RU" sz="3200" dirty="0" smtClean="0"/>
              <a:t>с двух позиций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5"/>
            <a:ext cx="7772400" cy="1131887"/>
          </a:xfrm>
        </p:spPr>
        <p:txBody>
          <a:bodyPr/>
          <a:lstStyle/>
          <a:p>
            <a:pPr eaLnBrk="1" hangingPunct="1"/>
            <a:r>
              <a:rPr lang="ru-RU" altLang="ru-RU" sz="4800" smtClean="0"/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/>
              <a:t>Эффективность системы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000" dirty="0" smtClean="0"/>
              <a:t>Эффективность </a:t>
            </a:r>
            <a:r>
              <a:rPr lang="ru-RU" altLang="ru-RU" sz="2000" dirty="0" smtClean="0">
                <a:cs typeface="Arial" charset="0"/>
              </a:rPr>
              <a:t>―</a:t>
            </a:r>
            <a:r>
              <a:rPr lang="ru-RU" altLang="ru-RU" sz="2000" dirty="0" smtClean="0"/>
              <a:t> комплексное свойство любой целенаправленной деятельности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проявляется только в процессе  функционирования системы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отражает степень пригодности системы для ее использования по </a:t>
            </a:r>
            <a:r>
              <a:rPr lang="ru-RU" altLang="ru-RU" sz="1800" dirty="0" smtClean="0"/>
              <a:t>назначению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ru-RU" altLang="ru-RU" sz="1800" dirty="0" smtClean="0"/>
          </a:p>
          <a:p>
            <a:pPr marL="0" indent="0" eaLnBrk="1" hangingPunct="1">
              <a:buNone/>
            </a:pPr>
            <a:r>
              <a:rPr lang="ru-RU" altLang="ru-RU" sz="2000" dirty="0" smtClean="0"/>
              <a:t>Эффективность системы определяется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используемой </a:t>
            </a:r>
            <a:r>
              <a:rPr lang="ru-RU" altLang="ru-RU" sz="1800" dirty="0"/>
              <a:t>технологией 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качеством </a:t>
            </a:r>
            <a:r>
              <a:rPr lang="ru-RU" altLang="ru-RU" sz="1800" dirty="0"/>
              <a:t>управления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условиями </a:t>
            </a:r>
            <a:r>
              <a:rPr lang="ru-RU" altLang="ru-RU" sz="1800" dirty="0"/>
              <a:t>функционирования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качеством </a:t>
            </a:r>
            <a:r>
              <a:rPr lang="ru-RU" altLang="ru-RU" sz="1800" dirty="0"/>
              <a:t>ресурсов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altLang="ru-RU" sz="1800" dirty="0" smtClean="0"/>
              <a:t>структурой </a:t>
            </a:r>
            <a:r>
              <a:rPr lang="ru-RU" altLang="ru-RU" sz="1800" dirty="0" smtClean="0"/>
              <a:t>системы</a:t>
            </a:r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25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085184"/>
            <a:ext cx="8424936" cy="10081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96952"/>
            <a:ext cx="8424936" cy="10081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 smtClean="0"/>
              <a:t>История возникновения метода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67544" y="2016880"/>
            <a:ext cx="8415536" cy="4114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altLang="ru-RU" sz="1800" dirty="0" smtClean="0"/>
              <a:t>Метод </a:t>
            </a:r>
            <a:r>
              <a:rPr lang="en-US" altLang="ru-RU" sz="1800" dirty="0" smtClean="0"/>
              <a:t>Data Envelopment Analysis (DEA) </a:t>
            </a:r>
            <a:r>
              <a:rPr lang="ru-RU" altLang="ru-RU" sz="1800" dirty="0" smtClean="0"/>
              <a:t>предложили в 1978 г. американские ученые</a:t>
            </a:r>
            <a:r>
              <a:rPr lang="en-US" altLang="ru-RU" sz="1800" dirty="0" smtClean="0"/>
              <a:t> A</a:t>
            </a:r>
            <a:r>
              <a:rPr lang="ru-RU" altLang="ru-RU" sz="1800" dirty="0" smtClean="0"/>
              <a:t>. </a:t>
            </a:r>
            <a:r>
              <a:rPr lang="en-US" altLang="ru-RU" sz="1800" dirty="0" err="1" smtClean="0"/>
              <a:t>Charnes</a:t>
            </a:r>
            <a:r>
              <a:rPr lang="ru-RU" altLang="ru-RU" sz="1800" dirty="0" smtClean="0"/>
              <a:t>, </a:t>
            </a:r>
            <a:r>
              <a:rPr lang="en-US" altLang="ru-RU" sz="1800" dirty="0" smtClean="0"/>
              <a:t>W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W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Cooper</a:t>
            </a:r>
            <a:r>
              <a:rPr lang="ru-RU" altLang="ru-RU" sz="1800" dirty="0" smtClean="0"/>
              <a:t>, </a:t>
            </a:r>
            <a:r>
              <a:rPr lang="en-US" altLang="ru-RU" sz="1800" dirty="0" smtClean="0"/>
              <a:t>E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Rhodes</a:t>
            </a:r>
            <a:endParaRPr lang="ru-RU" altLang="ru-RU" sz="1800" dirty="0" smtClean="0"/>
          </a:p>
          <a:p>
            <a:pPr marL="0" indent="0">
              <a:spcAft>
                <a:spcPts val="600"/>
              </a:spcAft>
              <a:buNone/>
            </a:pPr>
            <a:endParaRPr lang="ru-RU" altLang="ru-RU" sz="1800" dirty="0" smtClean="0"/>
          </a:p>
          <a:p>
            <a:pPr marL="0" indent="0">
              <a:buNone/>
            </a:pPr>
            <a:r>
              <a:rPr lang="en-US" sz="1600" dirty="0" err="1" smtClean="0"/>
              <a:t>Charnes</a:t>
            </a:r>
            <a:r>
              <a:rPr lang="en-US" sz="1600" dirty="0"/>
              <a:t>, A. Measuring the efficiency of Decision Making Units [Text] / A. </a:t>
            </a:r>
            <a:r>
              <a:rPr lang="en-US" sz="1600" dirty="0" err="1"/>
              <a:t>Charnes</a:t>
            </a:r>
            <a:r>
              <a:rPr lang="en-US" sz="1600" dirty="0"/>
              <a:t>, W. W. Cooper, E. Rhodes // European journal of operational research. – 1978. – Vol. 2</a:t>
            </a:r>
            <a:r>
              <a:rPr lang="en-US" sz="1600" dirty="0" smtClean="0"/>
              <a:t>.</a:t>
            </a:r>
            <a:r>
              <a:rPr lang="ru-RU" sz="1600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/>
              <a:t>P. 429–444.</a:t>
            </a:r>
            <a:endParaRPr lang="ru-RU" altLang="ru-RU" sz="1600" dirty="0" smtClean="0"/>
          </a:p>
          <a:p>
            <a:pPr marL="0" indent="0">
              <a:spcBef>
                <a:spcPts val="1200"/>
              </a:spcBef>
              <a:buNone/>
            </a:pPr>
            <a:endParaRPr lang="ru-RU" altLang="ru-RU" sz="18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altLang="ru-RU" sz="1800" dirty="0" smtClean="0"/>
              <a:t>Они </a:t>
            </a:r>
            <a:r>
              <a:rPr lang="ru-RU" altLang="ru-RU" sz="1800" dirty="0" smtClean="0"/>
              <a:t>основывались на идеях, изложенных в статье </a:t>
            </a:r>
            <a:r>
              <a:rPr lang="en-US" altLang="ru-RU" sz="1800" dirty="0" smtClean="0"/>
              <a:t>M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J</a:t>
            </a:r>
            <a:r>
              <a:rPr lang="ru-RU" altLang="ru-RU" sz="1800" dirty="0" smtClean="0"/>
              <a:t>. </a:t>
            </a:r>
            <a:r>
              <a:rPr lang="en-US" altLang="ru-RU" sz="1800" dirty="0" smtClean="0"/>
              <a:t>Farrell</a:t>
            </a:r>
            <a:r>
              <a:rPr lang="ru-RU" altLang="ru-RU" sz="1800" dirty="0" smtClean="0"/>
              <a:t>, опубликованной в 1957 г</a:t>
            </a:r>
            <a:r>
              <a:rPr lang="ru-RU" altLang="ru-RU" sz="1800" dirty="0" smtClean="0"/>
              <a:t>.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Farrell</a:t>
            </a:r>
            <a:r>
              <a:rPr lang="en-US" sz="1600" dirty="0"/>
              <a:t>, M. J. The measurement of productive efficiency [Text] / M. J. Farrell // Journal of The Royal Statistical Society, Series A (General), Part III. – 1957. – Vol. 120. – P. 253–281.</a:t>
            </a:r>
            <a:endParaRPr lang="ru-RU" altLang="ru-RU" sz="1600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B0A4C52-898D-4AA8-BC81-D0A8293C9558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dirty="0" smtClean="0"/>
              <a:t>Пример русскоязычного названия – метод </a:t>
            </a:r>
            <a:r>
              <a:rPr lang="ru-RU" sz="3200" dirty="0"/>
              <a:t>анализа иерархий (МАИ</a:t>
            </a:r>
            <a:r>
              <a:rPr lang="ru-RU" sz="3200" dirty="0" smtClean="0"/>
              <a:t>)</a:t>
            </a:r>
            <a:endParaRPr lang="ru-RU" altLang="ru-RU" sz="3200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827152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1800" dirty="0"/>
              <a:t>По-английски </a:t>
            </a:r>
            <a:r>
              <a:rPr lang="ru-RU" sz="1800" dirty="0" smtClean="0"/>
              <a:t>– </a:t>
            </a:r>
            <a:r>
              <a:rPr lang="ru-RU" sz="1800" dirty="0" err="1"/>
              <a:t>Analytic</a:t>
            </a:r>
            <a:r>
              <a:rPr lang="ru-RU" sz="1800" dirty="0"/>
              <a:t> </a:t>
            </a:r>
            <a:r>
              <a:rPr lang="ru-RU" sz="1800" dirty="0" err="1"/>
              <a:t>Hierarchy</a:t>
            </a:r>
            <a:r>
              <a:rPr lang="ru-RU" sz="1800" dirty="0"/>
              <a:t> </a:t>
            </a:r>
            <a:r>
              <a:rPr lang="ru-RU" sz="1800" dirty="0" err="1" smtClean="0"/>
              <a:t>Process</a:t>
            </a:r>
            <a:endParaRPr lang="ru-RU" sz="1800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1800" dirty="0" smtClean="0"/>
              <a:t>Предложен </a:t>
            </a:r>
            <a:r>
              <a:rPr lang="ru-RU" sz="1800" dirty="0"/>
              <a:t>Т. </a:t>
            </a:r>
            <a:r>
              <a:rPr lang="ru-RU" sz="1800" dirty="0" err="1"/>
              <a:t>Саати</a:t>
            </a:r>
            <a:r>
              <a:rPr lang="ru-RU" sz="1800" dirty="0"/>
              <a:t> в 1970-х </a:t>
            </a:r>
            <a:r>
              <a:rPr lang="ru-RU" sz="1800" dirty="0" smtClean="0"/>
              <a:t>гг.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1800" dirty="0" smtClean="0"/>
              <a:t>Имеет </a:t>
            </a:r>
            <a:r>
              <a:rPr lang="ru-RU" sz="1800" dirty="0"/>
              <a:t>устоявшееся название на русском </a:t>
            </a:r>
            <a:r>
              <a:rPr lang="ru-RU" sz="1800" dirty="0" smtClean="0"/>
              <a:t>языке</a:t>
            </a:r>
            <a:endParaRPr lang="ru-RU" sz="1800" dirty="0" smtClean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ru-RU" sz="1800" dirty="0" smtClean="0"/>
              <a:t>В </a:t>
            </a:r>
            <a:r>
              <a:rPr lang="ru-RU" sz="1800" dirty="0"/>
              <a:t>предисловии к русскому переводу книги Т. </a:t>
            </a:r>
            <a:r>
              <a:rPr lang="ru-RU" sz="1800" dirty="0" err="1"/>
              <a:t>Саати</a:t>
            </a:r>
            <a:r>
              <a:rPr lang="ru-RU" sz="1800" dirty="0"/>
              <a:t> «Принятие решений. Метод анализа иерархий» говорится: </a:t>
            </a:r>
            <a:r>
              <a:rPr lang="ru-RU" sz="1800" dirty="0" smtClean="0"/>
              <a:t>«В </a:t>
            </a:r>
            <a:r>
              <a:rPr lang="ru-RU" sz="1800" dirty="0"/>
              <a:t>отдельных библиографических ссылках на русском языке это название переводилось по-разному: „процесс аналитической иерархии”, „аналитический иерархический метод” и т. п. Выбор вынесенного в заглавие книги названия обусловлен тем, что оно наиболее точно отражает </a:t>
            </a:r>
            <a:r>
              <a:rPr lang="ru-RU" sz="1800" dirty="0">
                <a:solidFill>
                  <a:srgbClr val="FF0000"/>
                </a:solidFill>
              </a:rPr>
              <a:t>суть разработанной Т. </a:t>
            </a:r>
            <a:r>
              <a:rPr lang="ru-RU" sz="1800" dirty="0" err="1">
                <a:solidFill>
                  <a:srgbClr val="FF0000"/>
                </a:solidFill>
              </a:rPr>
              <a:t>Саати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методологии</a:t>
            </a:r>
            <a:r>
              <a:rPr lang="ru-RU" sz="1800" dirty="0" smtClean="0"/>
              <a:t>». </a:t>
            </a:r>
            <a:r>
              <a:rPr lang="ru-RU" sz="1800" dirty="0"/>
              <a:t>А в книге О. И. Ларичева используется очень похожий перевод – «подход аналитической </a:t>
            </a:r>
            <a:r>
              <a:rPr lang="ru-RU" sz="1800" dirty="0" smtClean="0"/>
              <a:t>иерархии».</a:t>
            </a:r>
            <a:endParaRPr lang="ru-RU" altLang="ru-RU" sz="1800" dirty="0" smtClean="0"/>
          </a:p>
        </p:txBody>
      </p:sp>
      <p:sp>
        <p:nvSpPr>
          <p:cNvPr id="410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B20AFC-71CE-462C-83ED-44E82159EFE7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4400" smtClean="0"/>
          </a:p>
        </p:txBody>
      </p:sp>
    </p:spTree>
    <p:extLst>
      <p:ext uri="{BB962C8B-B14F-4D97-AF65-F5344CB8AC3E}">
        <p14:creationId xmlns:p14="http://schemas.microsoft.com/office/powerpoint/2010/main" val="9393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3609" y="644691"/>
            <a:ext cx="7793037" cy="839787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Идея метода </a:t>
            </a:r>
            <a:r>
              <a:rPr lang="en-US" altLang="ru-RU" sz="3200" dirty="0" smtClean="0"/>
              <a:t>DEA</a:t>
            </a:r>
            <a:endParaRPr lang="ru-RU" altLang="ru-RU" sz="3200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4"/>
            <a:ext cx="3306762" cy="3685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2" y="1916112"/>
            <a:ext cx="3306763" cy="362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950128" y="5356437"/>
            <a:ext cx="35988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Arial" charset="0"/>
              </a:rPr>
              <a:t>Переменный </a:t>
            </a:r>
            <a:r>
              <a:rPr lang="ru-RU" altLang="ru-RU" sz="1800" dirty="0">
                <a:latin typeface="Arial" charset="0"/>
              </a:rPr>
              <a:t>эффект </a:t>
            </a:r>
            <a:r>
              <a:rPr lang="ru-RU" altLang="ru-RU" sz="1800" dirty="0" smtClean="0">
                <a:latin typeface="Arial" charset="0"/>
              </a:rPr>
              <a:t>масштаба </a:t>
            </a:r>
            <a:endParaRPr lang="ru-RU" altLang="ru-RU" sz="1800" dirty="0">
              <a:latin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66692" y="5355449"/>
            <a:ext cx="38163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Arial" charset="0"/>
              </a:rPr>
              <a:t>Постоянный эффект </a:t>
            </a:r>
            <a:r>
              <a:rPr lang="ru-RU" altLang="ru-RU" sz="1800" dirty="0">
                <a:latin typeface="Arial" charset="0"/>
              </a:rPr>
              <a:t>масштаба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23025" y="5829267"/>
            <a:ext cx="79200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Arial" charset="0"/>
              </a:rPr>
              <a:t>Стрелками показано направление проецирования объектов на границу эффективности (ориентация на вход или на выход)</a:t>
            </a:r>
          </a:p>
        </p:txBody>
      </p:sp>
      <p:sp>
        <p:nvSpPr>
          <p:cNvPr id="1229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3ACA7B-AAEF-4CA1-B2DB-A8CAF21ACAD2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440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5220072" y="1916114"/>
            <a:ext cx="3240360" cy="552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Выпуклая оболочка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1916114"/>
            <a:ext cx="3240360" cy="552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Выпуклый конус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40" y="836712"/>
            <a:ext cx="7793037" cy="839688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Метод</a:t>
            </a:r>
            <a:r>
              <a:rPr lang="en-US" altLang="ru-RU" sz="3200" dirty="0" smtClean="0">
                <a:cs typeface="Times New Roman" pitchFamily="18" charset="0"/>
              </a:rPr>
              <a:t> Data Envelopment Analysis (DEA)</a:t>
            </a:r>
            <a:endParaRPr lang="ru-RU" altLang="ru-RU" sz="3200" dirty="0" smtClean="0"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Метод является способом оценки производственной функции </a:t>
            </a:r>
          </a:p>
          <a:p>
            <a:pPr eaLnBrk="1" hangingPunct="1"/>
            <a:r>
              <a:rPr lang="ru-RU" altLang="ru-RU" sz="2000" u="sng" dirty="0" smtClean="0"/>
              <a:t>Граница эффективности</a:t>
            </a:r>
            <a:r>
              <a:rPr lang="ru-RU" altLang="ru-RU" sz="2000" dirty="0" smtClean="0"/>
              <a:t> является базовым понятием метода</a:t>
            </a:r>
          </a:p>
          <a:p>
            <a:pPr eaLnBrk="1" hangingPunct="1"/>
            <a:r>
              <a:rPr lang="ru-RU" altLang="ru-RU" sz="2000" dirty="0" smtClean="0"/>
              <a:t>Она строится в многомерном пространстве входных и выходных показателей, описывающих оцениваемые объекты</a:t>
            </a:r>
          </a:p>
          <a:p>
            <a:pPr eaLnBrk="1" hangingPunct="1"/>
            <a:r>
              <a:rPr lang="ru-RU" altLang="ru-RU" sz="2000" dirty="0" smtClean="0"/>
              <a:t>Входные показатели – ресурсы,</a:t>
            </a:r>
            <a:br>
              <a:rPr lang="ru-RU" altLang="ru-RU" sz="2000" dirty="0" smtClean="0"/>
            </a:br>
            <a:r>
              <a:rPr lang="ru-RU" altLang="ru-RU" sz="2000" dirty="0" smtClean="0"/>
              <a:t>выходные </a:t>
            </a:r>
            <a:r>
              <a:rPr lang="ru-RU" altLang="ru-RU" sz="2000" dirty="0"/>
              <a:t>показатели </a:t>
            </a:r>
            <a:r>
              <a:rPr lang="ru-RU" altLang="ru-RU" sz="2000" dirty="0" smtClean="0"/>
              <a:t>– продукция</a:t>
            </a:r>
          </a:p>
          <a:p>
            <a:pPr eaLnBrk="1" hangingPunct="1"/>
            <a:r>
              <a:rPr lang="ru-RU" altLang="ru-RU" sz="2000" dirty="0" smtClean="0"/>
              <a:t>Степень эффективности конкретного объекта определяется расстоянием между точкой, соответствующей ему, и границей эффективности</a:t>
            </a:r>
          </a:p>
        </p:txBody>
      </p:sp>
      <p:sp>
        <p:nvSpPr>
          <p:cNvPr id="1126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71FFEE2-41B5-4655-B141-F9BE314898AA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2" y="476252"/>
            <a:ext cx="6816725" cy="120491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Два входа и один выход (ориентация на вход)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3928" y="2180861"/>
            <a:ext cx="5025504" cy="3840427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Эффективность объекта </a:t>
            </a:r>
            <a:r>
              <a:rPr lang="en-US" altLang="ru-RU" sz="2400" i="1" dirty="0" smtClean="0"/>
              <a:t>P</a:t>
            </a:r>
            <a:r>
              <a:rPr lang="ru-RU" altLang="ru-RU" sz="2400" i="1" dirty="0" smtClean="0"/>
              <a:t> </a:t>
            </a:r>
            <a:r>
              <a:rPr lang="ru-RU" altLang="ru-RU" sz="2400" dirty="0" smtClean="0"/>
              <a:t>:  </a:t>
            </a:r>
            <a:endParaRPr lang="en-US" altLang="ru-RU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2400" dirty="0" smtClean="0"/>
              <a:t>    </a:t>
            </a:r>
            <a:r>
              <a:rPr lang="ru-RU" altLang="ru-RU" sz="2400" dirty="0" smtClean="0"/>
              <a:t>     </a:t>
            </a:r>
            <a:r>
              <a:rPr lang="en-US" altLang="ru-RU" sz="2400" dirty="0" smtClean="0"/>
              <a:t>Eff = </a:t>
            </a:r>
            <a:r>
              <a:rPr lang="ru-RU" altLang="ru-RU" sz="2400" dirty="0" smtClean="0"/>
              <a:t>0</a:t>
            </a:r>
            <a:r>
              <a:rPr lang="en-US" altLang="ru-RU" sz="2400" dirty="0" smtClean="0"/>
              <a:t>Q / 0P</a:t>
            </a:r>
            <a:endParaRPr lang="en-US" altLang="ru-RU" sz="2400" i="1" dirty="0" smtClean="0"/>
          </a:p>
          <a:p>
            <a:pPr eaLnBrk="1" hangingPunct="1"/>
            <a:r>
              <a:rPr lang="en-US" altLang="ru-RU" sz="2400" i="1" dirty="0" smtClean="0"/>
              <a:t>A</a:t>
            </a:r>
            <a:r>
              <a:rPr lang="ru-RU" altLang="ru-RU" sz="2400" dirty="0" smtClean="0"/>
              <a:t>, </a:t>
            </a:r>
            <a:r>
              <a:rPr lang="en-US" altLang="ru-RU" sz="2400" i="1" dirty="0" smtClean="0"/>
              <a:t>B</a:t>
            </a:r>
            <a:r>
              <a:rPr lang="ru-RU" altLang="ru-RU" sz="2400" dirty="0" smtClean="0"/>
              <a:t>, </a:t>
            </a:r>
            <a:r>
              <a:rPr lang="en-US" altLang="ru-RU" sz="2400" i="1" dirty="0" smtClean="0"/>
              <a:t>C</a:t>
            </a:r>
            <a:r>
              <a:rPr lang="ru-RU" altLang="ru-RU" sz="2400" dirty="0" smtClean="0"/>
              <a:t>  и </a:t>
            </a:r>
            <a:r>
              <a:rPr lang="en-US" altLang="ru-RU" sz="2400" i="1" dirty="0" smtClean="0"/>
              <a:t>D</a:t>
            </a:r>
            <a:r>
              <a:rPr lang="ru-RU" altLang="ru-RU" sz="2400" dirty="0" smtClean="0"/>
              <a:t> – эффективные объекты</a:t>
            </a:r>
            <a:endParaRPr lang="en-US" altLang="ru-RU" sz="2400" i="1" dirty="0" smtClean="0"/>
          </a:p>
          <a:p>
            <a:pPr eaLnBrk="1" hangingPunct="1"/>
            <a:r>
              <a:rPr lang="en-US" altLang="ru-RU" sz="2400" i="1" dirty="0" smtClean="0"/>
              <a:t>SS</a:t>
            </a:r>
            <a:r>
              <a:rPr lang="ru-RU" altLang="ru-RU" sz="2400" dirty="0" smtClean="0"/>
              <a:t>´ – граница эффективности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2276872"/>
            <a:ext cx="3289300" cy="3168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138383B-2165-4AD4-8066-240BD5A11B33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4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8136904" cy="743677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altLang="ru-RU" sz="3200" dirty="0" smtClean="0"/>
              <a:t>Модель метода </a:t>
            </a:r>
            <a:r>
              <a:rPr lang="en-US" altLang="ru-RU" sz="3200" dirty="0" smtClean="0"/>
              <a:t>DEA</a:t>
            </a:r>
            <a:r>
              <a:rPr lang="ru-RU" altLang="ru-RU" sz="3200" dirty="0" smtClean="0"/>
              <a:t> (ориентация на вход)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067945" y="1892830"/>
            <a:ext cx="4825232" cy="3436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– число объектов</a:t>
            </a:r>
            <a:br>
              <a:rPr lang="ru-RU" altLang="ru-RU" sz="1800" dirty="0" smtClean="0"/>
            </a:br>
            <a:r>
              <a:rPr lang="en-US" altLang="ru-RU" sz="1800" i="1" dirty="0" smtClean="0"/>
              <a:t>m</a:t>
            </a:r>
            <a:r>
              <a:rPr lang="ru-RU" altLang="ru-RU" sz="1800" dirty="0" smtClean="0"/>
              <a:t> – число входных показателей</a:t>
            </a:r>
            <a:r>
              <a:rPr lang="en-US" altLang="ru-RU" sz="1800" dirty="0" smtClean="0"/>
              <a:t/>
            </a:r>
            <a:br>
              <a:rPr lang="en-US" altLang="ru-RU" sz="1800" dirty="0" smtClean="0"/>
            </a:b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– число выходных </a:t>
            </a:r>
            <a:r>
              <a:rPr lang="ru-RU" altLang="ru-RU" sz="1800" dirty="0"/>
              <a:t>показателей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ru-RU" altLang="ru-RU" sz="1800" dirty="0" smtClean="0"/>
              <a:t> – матрица входных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 </a:t>
            </a:r>
            <a:r>
              <a:rPr lang="en-US" altLang="ru-RU" sz="1800" i="1" dirty="0" smtClean="0"/>
              <a:t>m</a:t>
            </a:r>
            <a:r>
              <a:rPr lang="ru-RU" altLang="ru-RU" sz="1800" i="1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Y</a:t>
            </a:r>
            <a:r>
              <a:rPr lang="ru-RU" altLang="ru-RU" sz="1800" dirty="0" smtClean="0"/>
              <a:t> – матрица выходных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всех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 объектов (размерность</a:t>
            </a:r>
            <a:r>
              <a:rPr lang="ru-RU" altLang="ru-RU" sz="1800" i="1" dirty="0" smtClean="0"/>
              <a:t> </a:t>
            </a:r>
            <a:r>
              <a:rPr lang="en-US" altLang="ru-RU" sz="1800" i="1" dirty="0" smtClean="0"/>
              <a:t>s</a:t>
            </a:r>
            <a:r>
              <a:rPr lang="ru-RU" altLang="ru-RU" sz="1800" dirty="0" smtClean="0"/>
              <a:t> </a:t>
            </a:r>
            <a:r>
              <a:rPr lang="ru-RU" altLang="ru-RU" sz="1800" dirty="0" smtClean="0">
                <a:sym typeface="Symbol" pitchFamily="18" charset="2"/>
              </a:rPr>
              <a:t></a:t>
            </a:r>
            <a:r>
              <a:rPr lang="ru-RU" altLang="ru-RU" sz="1800" dirty="0" smtClean="0"/>
              <a:t> </a:t>
            </a:r>
            <a:r>
              <a:rPr lang="en-US" altLang="ru-RU" sz="1800" i="1" dirty="0" smtClean="0"/>
              <a:t>n</a:t>
            </a:r>
            <a:r>
              <a:rPr lang="ru-RU" altLang="ru-RU" sz="1800" dirty="0" smtClean="0"/>
              <a:t>)</a:t>
            </a:r>
            <a:endParaRPr lang="ru-RU" altLang="ru-RU" sz="1800" i="1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i="1" dirty="0" smtClean="0"/>
              <a:t>x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и </a:t>
            </a:r>
            <a:r>
              <a:rPr lang="ru-RU" altLang="ru-RU" sz="1800" i="1" dirty="0" smtClean="0"/>
              <a:t>y</a:t>
            </a:r>
            <a:r>
              <a:rPr lang="en-US" altLang="ru-RU" sz="1800" i="1" baseline="-25000" dirty="0" smtClean="0"/>
              <a:t>j</a:t>
            </a:r>
            <a:r>
              <a:rPr lang="ru-RU" altLang="ru-RU" sz="1800" dirty="0" smtClean="0"/>
              <a:t> – вектор-столбцы входных и выходных </a:t>
            </a:r>
            <a:r>
              <a:rPr lang="ru-RU" altLang="ru-RU" sz="1800" dirty="0"/>
              <a:t>показателей </a:t>
            </a:r>
            <a:r>
              <a:rPr lang="ru-RU" altLang="ru-RU" sz="1800" dirty="0" smtClean="0"/>
              <a:t>для </a:t>
            </a:r>
            <a:r>
              <a:rPr lang="en-US" altLang="ru-RU" sz="1800" i="1" dirty="0" smtClean="0"/>
              <a:t>j</a:t>
            </a:r>
            <a:r>
              <a:rPr lang="ru-RU" altLang="ru-RU" sz="1800" dirty="0" smtClean="0"/>
              <a:t>-го – оцениваемого – объекта</a:t>
            </a:r>
            <a:endParaRPr lang="en-US" alt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>
                <a:latin typeface="Arial" charset="0"/>
                <a:sym typeface="Symbol" pitchFamily="18" charset="2"/>
              </a:rPr>
              <a:t></a:t>
            </a:r>
            <a:r>
              <a:rPr lang="ru-RU" altLang="ru-RU" sz="1800" dirty="0">
                <a:latin typeface="Arial" charset="0"/>
              </a:rPr>
              <a:t> – вектор констант (размерность </a:t>
            </a:r>
            <a:r>
              <a:rPr lang="en-US" altLang="ru-RU" sz="1800" i="1" dirty="0" smtClean="0">
                <a:latin typeface="Arial" charset="0"/>
              </a:rPr>
              <a:t>n</a:t>
            </a: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dirty="0">
                <a:latin typeface="Arial" charset="0"/>
                <a:sym typeface="Symbol" pitchFamily="18" charset="2"/>
              </a:rPr>
              <a:t></a:t>
            </a:r>
            <a:r>
              <a:rPr lang="ru-RU" altLang="ru-RU" sz="1800" dirty="0">
                <a:latin typeface="Arial" charset="0"/>
              </a:rPr>
              <a:t> 1)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4763" y="2914651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17366" y="5829267"/>
            <a:ext cx="815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000" dirty="0">
                <a:latin typeface="Arial" charset="0"/>
              </a:rPr>
              <a:t>скаляр</a:t>
            </a:r>
            <a:r>
              <a:rPr lang="ru-RU" altLang="ru-RU" sz="2000" i="1" dirty="0">
                <a:latin typeface="Arial" charset="0"/>
              </a:rPr>
              <a:t> </a:t>
            </a:r>
            <a:r>
              <a:rPr lang="ru-RU" altLang="ru-RU" sz="2000" i="1" dirty="0">
                <a:latin typeface="Arial" charset="0"/>
                <a:sym typeface="Symbol" pitchFamily="18" charset="2"/>
              </a:rPr>
              <a:t>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ru-RU" altLang="ru-RU" sz="2000" dirty="0">
                <a:latin typeface="Arial" charset="0"/>
                <a:sym typeface="Symbol" pitchFamily="18" charset="2"/>
              </a:rPr>
              <a:t></a:t>
            </a:r>
            <a:r>
              <a:rPr lang="ru-RU" altLang="ru-RU" sz="2000" dirty="0">
                <a:latin typeface="Arial" charset="0"/>
              </a:rPr>
              <a:t> 1  </a:t>
            </a:r>
            <a:r>
              <a:rPr lang="ru-RU" altLang="ru-RU" sz="2000" i="1" dirty="0">
                <a:latin typeface="Arial" charset="0"/>
              </a:rPr>
              <a:t>–  </a:t>
            </a:r>
            <a:r>
              <a:rPr lang="ru-RU" altLang="ru-RU" sz="2000" u="sng" dirty="0">
                <a:latin typeface="Arial" charset="0"/>
              </a:rPr>
              <a:t>мера (показатель) эффективности</a:t>
            </a:r>
            <a:r>
              <a:rPr lang="ru-RU" altLang="ru-RU" sz="2000" dirty="0">
                <a:latin typeface="Arial" charset="0"/>
              </a:rPr>
              <a:t> </a:t>
            </a:r>
            <a:r>
              <a:rPr lang="en-US" altLang="ru-RU" sz="2000" i="1" dirty="0" smtClean="0">
                <a:latin typeface="Arial" charset="0"/>
              </a:rPr>
              <a:t>j</a:t>
            </a:r>
            <a:r>
              <a:rPr lang="ru-RU" altLang="ru-RU" sz="2000" dirty="0" smtClean="0">
                <a:latin typeface="Arial" charset="0"/>
              </a:rPr>
              <a:t>-го объекта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1434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A10F5C-7275-4D2E-A9D1-22C7B09583A4}" type="slidenum">
              <a:rPr lang="ru-RU" altLang="ru-RU" sz="4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4400" smtClean="0"/>
          </a:p>
        </p:txBody>
      </p:sp>
      <p:sp>
        <p:nvSpPr>
          <p:cNvPr id="3" name="TextBox 2"/>
          <p:cNvSpPr txBox="1"/>
          <p:nvPr/>
        </p:nvSpPr>
        <p:spPr>
          <a:xfrm>
            <a:off x="317602" y="429309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дополнительное ограничение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16596"/>
              </p:ext>
            </p:extLst>
          </p:nvPr>
        </p:nvGraphicFramePr>
        <p:xfrm>
          <a:off x="1043608" y="4785539"/>
          <a:ext cx="1441600" cy="747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Формула" r:id="rId3" imgW="914400" imgH="355320" progId="Equation.3">
                  <p:embed/>
                </p:oleObj>
              </mc:Choice>
              <mc:Fallback>
                <p:oleObj name="Формула" r:id="rId3" imgW="91440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4785539"/>
                        <a:ext cx="1441600" cy="747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8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49320"/>
              </p:ext>
            </p:extLst>
          </p:nvPr>
        </p:nvGraphicFramePr>
        <p:xfrm>
          <a:off x="310685" y="2084851"/>
          <a:ext cx="2533123" cy="2330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Формула" r:id="rId5" imgW="1346200" imgH="939800" progId="Equation.3">
                  <p:embed/>
                </p:oleObj>
              </mc:Choice>
              <mc:Fallback>
                <p:oleObj name="Формула" r:id="rId5" imgW="1346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85" y="2084851"/>
                        <a:ext cx="2533123" cy="2330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3298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1632</TotalTime>
  <Words>963</Words>
  <Application>Microsoft Office PowerPoint</Application>
  <PresentationFormat>Экран (4:3)</PresentationFormat>
  <Paragraphs>171</Paragraphs>
  <Slides>20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Палитра</vt:lpstr>
      <vt:lpstr>Формула</vt:lpstr>
      <vt:lpstr>ОБЗОР РУССКОЯЗЫЧНЫХ НАИМЕНОВАНИЙ МЕТОДА ОЦЕНКИ ЭФФЕКТИВНОСТИ СИСТЕМ DATA ENVELOPMENT ANALYSIS</vt:lpstr>
      <vt:lpstr>Взгляд на понятие эффективности с двух позиций</vt:lpstr>
      <vt:lpstr>Эффективность системы</vt:lpstr>
      <vt:lpstr>История возникновения метода</vt:lpstr>
      <vt:lpstr>Пример русскоязычного названия – метод анализа иерархий (МАИ)</vt:lpstr>
      <vt:lpstr>Идея метода DEA</vt:lpstr>
      <vt:lpstr>Метод Data Envelopment Analysis (DEA)</vt:lpstr>
      <vt:lpstr>Два входа и один выход (ориентация на вход)</vt:lpstr>
      <vt:lpstr>Модель метода DEA (ориентация на вход)</vt:lpstr>
      <vt:lpstr>Модель метода DEA (ориентация на выход)</vt:lpstr>
      <vt:lpstr>Правила применения метода DEA</vt:lpstr>
      <vt:lpstr>Привлекательные свойства метода DEA (1)</vt:lpstr>
      <vt:lpstr>Привлекательные свойства метода DEA (2)</vt:lpstr>
      <vt:lpstr>Сферы применения метода</vt:lpstr>
      <vt:lpstr>Метод DEA в России</vt:lpstr>
      <vt:lpstr>Публикации в России</vt:lpstr>
      <vt:lpstr>Подходы к формированию русскоязычного наименования метода</vt:lpstr>
      <vt:lpstr>Русскоязычные эквиваленты названия метода</vt:lpstr>
      <vt:lpstr>Конференция в Красноярске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ЭФФЕКТИВНОСТЬЮ НА РЕГИОНАЛЬНОМ И МУНИЦИПАЛЬНОМ УРОВНЕ</dc:title>
  <dc:creator>EUG</dc:creator>
  <cp:lastModifiedBy>EUG</cp:lastModifiedBy>
  <cp:revision>502</cp:revision>
  <dcterms:created xsi:type="dcterms:W3CDTF">2007-10-29T11:33:30Z</dcterms:created>
  <dcterms:modified xsi:type="dcterms:W3CDTF">2017-06-27T03:27:35Z</dcterms:modified>
</cp:coreProperties>
</file>