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28"/>
  </p:notesMasterIdLst>
  <p:sldIdLst>
    <p:sldId id="256" r:id="rId2"/>
    <p:sldId id="290" r:id="rId3"/>
    <p:sldId id="285" r:id="rId4"/>
    <p:sldId id="260" r:id="rId5"/>
    <p:sldId id="261" r:id="rId6"/>
    <p:sldId id="262" r:id="rId7"/>
    <p:sldId id="291" r:id="rId8"/>
    <p:sldId id="263" r:id="rId9"/>
    <p:sldId id="264" r:id="rId10"/>
    <p:sldId id="265" r:id="rId11"/>
    <p:sldId id="266" r:id="rId12"/>
    <p:sldId id="302" r:id="rId13"/>
    <p:sldId id="267" r:id="rId14"/>
    <p:sldId id="303" r:id="rId15"/>
    <p:sldId id="269" r:id="rId16"/>
    <p:sldId id="304" r:id="rId17"/>
    <p:sldId id="286" r:id="rId18"/>
    <p:sldId id="298" r:id="rId19"/>
    <p:sldId id="296" r:id="rId20"/>
    <p:sldId id="270" r:id="rId21"/>
    <p:sldId id="288" r:id="rId22"/>
    <p:sldId id="297" r:id="rId23"/>
    <p:sldId id="299" r:id="rId24"/>
    <p:sldId id="300" r:id="rId25"/>
    <p:sldId id="301" r:id="rId26"/>
    <p:sldId id="279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1582478-1297-42C0-ABF3-D46ABF516B6D}" type="datetimeFigureOut">
              <a:rPr lang="ru-RU"/>
              <a:pPr>
                <a:defRPr/>
              </a:pPr>
              <a:t>26.06.2016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CCAFA17-0118-4316-BB7A-732327ADE8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07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108D63-18C7-422F-BCF0-94380F1735BE}" type="slidenum">
              <a:rPr lang="ru-RU" altLang="ru-RU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ru-RU" altLang="ru-RU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108D63-18C7-422F-BCF0-94380F1735BE}" type="slidenum">
              <a:rPr lang="ru-RU" altLang="ru-RU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ru-RU" altLang="ru-RU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1024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241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3041C7A-81E2-40CC-8D06-A23EBC1D7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1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6BD74-3489-4F5C-9569-1C6B01243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39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70595-D509-43E3-BB12-BFADD74BF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89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71E6C-3318-415B-A4B3-ACA748E79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708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057FB-31D7-472A-AD37-155751788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43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E0BC4-83F0-4784-9809-BC17C1226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7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5943A-ADE1-4A10-BE9E-D64F19704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12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AB53D-4A94-4B49-AD0C-8DB11FFEF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28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B1B6C-CF85-452C-AFB7-5FD603678B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3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B2666-C55B-4A56-9FF4-90415FDCE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51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B72F1-A94E-4E63-9DDB-D97666149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4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A6ADC-128D-4497-85AD-E647BC0A1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7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8F52A-9D46-4A74-9546-2C581E966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96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13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C323A6E-62F1-4856-B454-C489D21D43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847012" cy="2332038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/>
              <a:t>ПРОДВИЖЕНИЕ МЕТОДА ОЦЕНКИ ЭФФЕКТИВНОСТИ СИСТЕМ </a:t>
            </a:r>
            <a:br>
              <a:rPr lang="ru-RU" altLang="ru-RU" sz="3200" b="1" smtClean="0"/>
            </a:br>
            <a:r>
              <a:rPr lang="en-US" altLang="ru-RU" sz="3200" b="1" smtClean="0"/>
              <a:t>DATA ENVELOPMENT ANALYSIS</a:t>
            </a: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ru-RU" altLang="ru-RU" sz="3200" b="1" smtClean="0"/>
              <a:t>В РОССИИ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860800"/>
            <a:ext cx="7848600" cy="2328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Е. П. Моргунов, О. Н. Моргунова</a:t>
            </a:r>
            <a:endParaRPr lang="ru-RU" altLang="ru-RU" sz="24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Сибирский государственный аэрокосмический университет имени академика М. Ф. Решетнева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г. Красноярск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smtClean="0"/>
              <a:t>emorgunov@mail.ru</a:t>
            </a:r>
            <a:endParaRPr lang="ru-RU" altLang="ru-RU" sz="2400" smtClean="0"/>
          </a:p>
          <a:p>
            <a:pPr eaLnBrk="1" hangingPunct="1">
              <a:lnSpc>
                <a:spcPct val="90000"/>
              </a:lnSpc>
            </a:pPr>
            <a:endParaRPr lang="ru-RU" altLang="ru-RU" sz="2400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476250"/>
            <a:ext cx="6816725" cy="1204913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mtClean="0"/>
              <a:t>Два входа и один выход (ориентация на вход)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60925" y="2646363"/>
            <a:ext cx="4089400" cy="3275012"/>
          </a:xfrm>
        </p:spPr>
        <p:txBody>
          <a:bodyPr/>
          <a:lstStyle/>
          <a:p>
            <a:pPr eaLnBrk="1" hangingPunct="1"/>
            <a:r>
              <a:rPr lang="ru-RU" altLang="ru-RU" sz="2400" b="1" dirty="0" smtClean="0"/>
              <a:t>Эффективность объекта </a:t>
            </a:r>
            <a:r>
              <a:rPr lang="en-US" altLang="ru-RU" sz="2400" b="1" i="1" dirty="0" smtClean="0"/>
              <a:t>P</a:t>
            </a:r>
            <a:r>
              <a:rPr lang="ru-RU" altLang="ru-RU" sz="2400" b="1" dirty="0" smtClean="0"/>
              <a:t>:  </a:t>
            </a:r>
            <a:endParaRPr lang="en-US" altLang="ru-RU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ru-RU" sz="2400" b="1" dirty="0" smtClean="0"/>
              <a:t>    </a:t>
            </a:r>
            <a:r>
              <a:rPr lang="ru-RU" altLang="ru-RU" sz="2400" b="1" dirty="0" smtClean="0"/>
              <a:t>     </a:t>
            </a:r>
            <a:r>
              <a:rPr lang="en-US" altLang="ru-RU" sz="2400" b="1" dirty="0" smtClean="0"/>
              <a:t>Eff = </a:t>
            </a:r>
            <a:r>
              <a:rPr lang="ru-RU" altLang="ru-RU" sz="2400" b="1" dirty="0" smtClean="0"/>
              <a:t>0</a:t>
            </a:r>
            <a:r>
              <a:rPr lang="en-US" altLang="ru-RU" sz="2400" b="1" dirty="0" smtClean="0"/>
              <a:t>Q / 0P</a:t>
            </a:r>
            <a:endParaRPr lang="en-US" altLang="ru-RU" sz="2400" b="1" i="1" dirty="0" smtClean="0"/>
          </a:p>
          <a:p>
            <a:pPr eaLnBrk="1" hangingPunct="1"/>
            <a:r>
              <a:rPr lang="en-US" altLang="ru-RU" sz="2400" b="1" i="1" dirty="0" smtClean="0"/>
              <a:t>A</a:t>
            </a:r>
            <a:r>
              <a:rPr lang="ru-RU" altLang="ru-RU" sz="2400" b="1" dirty="0" smtClean="0"/>
              <a:t>, </a:t>
            </a:r>
            <a:r>
              <a:rPr lang="en-US" altLang="ru-RU" sz="2400" b="1" i="1" dirty="0" smtClean="0"/>
              <a:t>B</a:t>
            </a:r>
            <a:r>
              <a:rPr lang="ru-RU" altLang="ru-RU" sz="2400" b="1" dirty="0" smtClean="0"/>
              <a:t>, </a:t>
            </a:r>
            <a:r>
              <a:rPr lang="en-US" altLang="ru-RU" sz="2400" b="1" i="1" dirty="0" smtClean="0"/>
              <a:t>C</a:t>
            </a:r>
            <a:r>
              <a:rPr lang="ru-RU" altLang="ru-RU" sz="2400" b="1" dirty="0" smtClean="0"/>
              <a:t> и </a:t>
            </a:r>
            <a:r>
              <a:rPr lang="en-US" altLang="ru-RU" sz="2400" b="1" i="1" dirty="0" smtClean="0"/>
              <a:t>D</a:t>
            </a:r>
            <a:r>
              <a:rPr lang="ru-RU" altLang="ru-RU" sz="2400" b="1" dirty="0" smtClean="0"/>
              <a:t> – эффективные объекты;</a:t>
            </a:r>
            <a:endParaRPr lang="en-US" altLang="ru-RU" sz="2400" b="1" i="1" dirty="0" smtClean="0"/>
          </a:p>
          <a:p>
            <a:pPr eaLnBrk="1" hangingPunct="1"/>
            <a:r>
              <a:rPr lang="en-US" altLang="ru-RU" sz="2400" b="1" i="1" dirty="0" smtClean="0"/>
              <a:t>SS</a:t>
            </a:r>
            <a:r>
              <a:rPr lang="ru-RU" altLang="ru-RU" sz="2400" b="1" dirty="0" smtClean="0"/>
              <a:t>´ – граница эффективности</a:t>
            </a:r>
          </a:p>
        </p:txBody>
      </p:sp>
      <p:pic>
        <p:nvPicPr>
          <p:cNvPr id="1331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31938" y="2828925"/>
            <a:ext cx="3289300" cy="2874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7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138383B-2165-4AD4-8066-240BD5A11B33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dirty="0" smtClean="0"/>
              <a:t>Модель метода </a:t>
            </a:r>
            <a:r>
              <a:rPr lang="en-US" altLang="ru-RU" dirty="0" smtClean="0"/>
              <a:t>DEA</a:t>
            </a:r>
            <a:r>
              <a:rPr lang="ru-RU" altLang="ru-RU" dirty="0" smtClean="0"/>
              <a:t> </a:t>
            </a:r>
            <a:r>
              <a:rPr lang="ru-RU" altLang="ru-RU" dirty="0" smtClean="0"/>
              <a:t>(ориентация на вход)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11638" y="1849438"/>
            <a:ext cx="4681537" cy="3436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 – число объектов</a:t>
            </a:r>
            <a:br>
              <a:rPr lang="ru-RU" altLang="ru-RU" sz="2000" dirty="0" smtClean="0"/>
            </a:br>
            <a:r>
              <a:rPr lang="ru-RU" altLang="ru-RU" sz="2000" i="1" dirty="0" smtClean="0"/>
              <a:t>K</a:t>
            </a:r>
            <a:r>
              <a:rPr lang="ru-RU" altLang="ru-RU" sz="2000" dirty="0" smtClean="0"/>
              <a:t> – число входных параметров</a:t>
            </a:r>
            <a:r>
              <a:rPr lang="en-US" altLang="ru-RU" sz="2000" dirty="0" smtClean="0"/>
              <a:t/>
            </a:r>
            <a:br>
              <a:rPr lang="en-US" altLang="ru-RU" sz="2000" dirty="0" smtClean="0"/>
            </a:br>
            <a:r>
              <a:rPr lang="ru-RU" altLang="ru-RU" sz="2000" i="1" dirty="0" smtClean="0"/>
              <a:t>M</a:t>
            </a:r>
            <a:r>
              <a:rPr lang="ru-RU" altLang="ru-RU" sz="2000" dirty="0" smtClean="0"/>
              <a:t> – число выходных параметров</a:t>
            </a:r>
            <a:endParaRPr lang="ru-RU" altLang="ru-RU" sz="20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i="1" dirty="0" smtClean="0"/>
              <a:t>X</a:t>
            </a:r>
            <a:r>
              <a:rPr lang="ru-RU" altLang="ru-RU" sz="2000" dirty="0" smtClean="0"/>
              <a:t> – матрица входных параметров для всех </a:t>
            </a: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 объектов (размерность </a:t>
            </a:r>
            <a:r>
              <a:rPr lang="ru-RU" altLang="ru-RU" sz="2000" i="1" dirty="0" smtClean="0"/>
              <a:t>K </a:t>
            </a:r>
            <a:r>
              <a:rPr lang="ru-RU" altLang="ru-RU" sz="2000" dirty="0" smtClean="0">
                <a:sym typeface="Symbol" pitchFamily="18" charset="2"/>
              </a:rPr>
              <a:t></a:t>
            </a:r>
            <a:r>
              <a:rPr lang="ru-RU" altLang="ru-RU" sz="2000" dirty="0" smtClean="0"/>
              <a:t> </a:t>
            </a: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)</a:t>
            </a:r>
            <a:endParaRPr lang="ru-RU" altLang="ru-RU" sz="20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i="1" dirty="0" smtClean="0"/>
              <a:t>Y</a:t>
            </a:r>
            <a:r>
              <a:rPr lang="ru-RU" altLang="ru-RU" sz="2000" dirty="0" smtClean="0"/>
              <a:t> – матрица выходных параметров для всех </a:t>
            </a: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 объектов (размерность</a:t>
            </a:r>
            <a:r>
              <a:rPr lang="ru-RU" altLang="ru-RU" sz="2000" i="1" dirty="0" smtClean="0"/>
              <a:t> M</a:t>
            </a:r>
            <a:r>
              <a:rPr lang="ru-RU" altLang="ru-RU" sz="2000" dirty="0" smtClean="0"/>
              <a:t> </a:t>
            </a:r>
            <a:r>
              <a:rPr lang="ru-RU" altLang="ru-RU" sz="2000" dirty="0" smtClean="0">
                <a:sym typeface="Symbol" pitchFamily="18" charset="2"/>
              </a:rPr>
              <a:t></a:t>
            </a:r>
            <a:r>
              <a:rPr lang="ru-RU" altLang="ru-RU" sz="2000" dirty="0" smtClean="0"/>
              <a:t> </a:t>
            </a: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)</a:t>
            </a:r>
            <a:endParaRPr lang="ru-RU" altLang="ru-RU" sz="20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i="1" dirty="0" err="1" smtClean="0"/>
              <a:t>x</a:t>
            </a:r>
            <a:r>
              <a:rPr lang="ru-RU" altLang="ru-RU" sz="2000" i="1" baseline="-25000" dirty="0" err="1" smtClean="0"/>
              <a:t>i</a:t>
            </a:r>
            <a:r>
              <a:rPr lang="ru-RU" altLang="ru-RU" sz="2000" dirty="0" smtClean="0"/>
              <a:t> и </a:t>
            </a:r>
            <a:r>
              <a:rPr lang="ru-RU" altLang="ru-RU" sz="2000" i="1" dirty="0" err="1" smtClean="0"/>
              <a:t>y</a:t>
            </a:r>
            <a:r>
              <a:rPr lang="ru-RU" altLang="ru-RU" sz="2000" i="1" baseline="-25000" dirty="0" err="1" smtClean="0"/>
              <a:t>i</a:t>
            </a:r>
            <a:r>
              <a:rPr lang="ru-RU" altLang="ru-RU" sz="2000" dirty="0" smtClean="0"/>
              <a:t> – вектор-столбцы входных и выходных параметров для </a:t>
            </a:r>
            <a:r>
              <a:rPr lang="ru-RU" altLang="ru-RU" sz="2000" i="1" dirty="0" smtClean="0"/>
              <a:t>i</a:t>
            </a:r>
            <a:r>
              <a:rPr lang="ru-RU" altLang="ru-RU" sz="2000" dirty="0" smtClean="0"/>
              <a:t>-</a:t>
            </a:r>
            <a:r>
              <a:rPr lang="ru-RU" altLang="ru-RU" sz="2000" dirty="0" err="1" smtClean="0"/>
              <a:t>го</a:t>
            </a:r>
            <a:r>
              <a:rPr lang="ru-RU" altLang="ru-RU" sz="2000" dirty="0" smtClean="0"/>
              <a:t> – оцениваемого – объекта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4763" y="2914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4341" name="Object 5"/>
          <p:cNvGraphicFramePr>
            <a:graphicFrameLocks noGrp="1"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2129445960"/>
              </p:ext>
            </p:extLst>
          </p:nvPr>
        </p:nvGraphicFramePr>
        <p:xfrm>
          <a:off x="339725" y="2276475"/>
          <a:ext cx="3781425" cy="259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" name="Формула" r:id="rId3" imgW="1498320" imgH="1028520" progId="Equation.3">
                  <p:embed/>
                </p:oleObj>
              </mc:Choice>
              <mc:Fallback>
                <p:oleObj name="Формула" r:id="rId3" imgW="1498320" imgH="1028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2276475"/>
                        <a:ext cx="3781425" cy="259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11188" y="5484813"/>
            <a:ext cx="815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ru-RU" altLang="ru-RU" sz="2000" dirty="0">
                <a:latin typeface="Arial" charset="0"/>
              </a:rPr>
              <a:t>скаляр</a:t>
            </a:r>
            <a:r>
              <a:rPr lang="ru-RU" altLang="ru-RU" sz="2000" i="1" dirty="0">
                <a:latin typeface="Arial" charset="0"/>
              </a:rPr>
              <a:t> </a:t>
            </a:r>
            <a:r>
              <a:rPr lang="ru-RU" altLang="ru-RU" sz="2000" i="1" dirty="0">
                <a:latin typeface="Arial" charset="0"/>
                <a:sym typeface="Symbol" pitchFamily="18" charset="2"/>
              </a:rPr>
              <a:t>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ru-RU" altLang="ru-RU" sz="2000" dirty="0">
                <a:latin typeface="Arial" charset="0"/>
                <a:sym typeface="Symbol" pitchFamily="18" charset="2"/>
              </a:rPr>
              <a:t></a:t>
            </a:r>
            <a:r>
              <a:rPr lang="ru-RU" altLang="ru-RU" sz="2000" dirty="0">
                <a:latin typeface="Arial" charset="0"/>
              </a:rPr>
              <a:t> 1  </a:t>
            </a:r>
            <a:r>
              <a:rPr lang="ru-RU" altLang="ru-RU" sz="2000" i="1" dirty="0">
                <a:latin typeface="Arial" charset="0"/>
              </a:rPr>
              <a:t>–  </a:t>
            </a:r>
            <a:r>
              <a:rPr lang="ru-RU" altLang="ru-RU" sz="2000" u="sng" dirty="0">
                <a:latin typeface="Arial" charset="0"/>
              </a:rPr>
              <a:t>мера (показатель) эффективности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ru-RU" altLang="ru-RU" sz="2000" i="1" dirty="0">
                <a:latin typeface="Arial" charset="0"/>
              </a:rPr>
              <a:t>i</a:t>
            </a:r>
            <a:r>
              <a:rPr lang="ru-RU" altLang="ru-RU" sz="2000" dirty="0">
                <a:latin typeface="Arial" charset="0"/>
              </a:rPr>
              <a:t>-</a:t>
            </a:r>
            <a:r>
              <a:rPr lang="ru-RU" altLang="ru-RU" sz="2000" dirty="0" err="1">
                <a:latin typeface="Arial" charset="0"/>
              </a:rPr>
              <a:t>го</a:t>
            </a:r>
            <a:r>
              <a:rPr lang="ru-RU" altLang="ru-RU" sz="2000" dirty="0">
                <a:latin typeface="Arial" charset="0"/>
              </a:rPr>
              <a:t> объекта;</a:t>
            </a:r>
            <a:br>
              <a:rPr lang="ru-RU" altLang="ru-RU" sz="2000" dirty="0">
                <a:latin typeface="Arial" charset="0"/>
              </a:rPr>
            </a:br>
            <a:r>
              <a:rPr lang="ru-RU" altLang="ru-RU" sz="2000" b="1" dirty="0">
                <a:latin typeface="Arial" charset="0"/>
                <a:sym typeface="Symbol" pitchFamily="18" charset="2"/>
              </a:rPr>
              <a:t></a:t>
            </a:r>
            <a:r>
              <a:rPr lang="ru-RU" altLang="ru-RU" sz="2000" dirty="0">
                <a:latin typeface="Arial" charset="0"/>
              </a:rPr>
              <a:t> – вектор констант (размерность </a:t>
            </a:r>
            <a:r>
              <a:rPr lang="ru-RU" altLang="ru-RU" sz="2000" i="1" dirty="0">
                <a:latin typeface="Arial" charset="0"/>
              </a:rPr>
              <a:t>N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ru-RU" altLang="ru-RU" sz="2000" dirty="0">
                <a:latin typeface="Arial" charset="0"/>
                <a:sym typeface="Symbol" pitchFamily="18" charset="2"/>
              </a:rPr>
              <a:t></a:t>
            </a:r>
            <a:r>
              <a:rPr lang="ru-RU" altLang="ru-RU" sz="2000" dirty="0">
                <a:latin typeface="Arial" charset="0"/>
              </a:rPr>
              <a:t> 1)</a:t>
            </a:r>
          </a:p>
        </p:txBody>
      </p:sp>
      <p:sp>
        <p:nvSpPr>
          <p:cNvPr id="14343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BA10F5C-7275-4D2E-A9D1-22C7B09583A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dirty="0" smtClean="0"/>
              <a:t>Модель метода </a:t>
            </a:r>
            <a:r>
              <a:rPr lang="en-US" altLang="ru-RU" dirty="0" smtClean="0"/>
              <a:t>DEA</a:t>
            </a:r>
            <a:r>
              <a:rPr lang="ru-RU" altLang="ru-RU" dirty="0" smtClean="0"/>
              <a:t> </a:t>
            </a:r>
            <a:r>
              <a:rPr lang="ru-RU" altLang="ru-RU" dirty="0" smtClean="0"/>
              <a:t>(ориентация на выход)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11638" y="1849438"/>
            <a:ext cx="4681537" cy="3436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 – число объектов</a:t>
            </a:r>
            <a:br>
              <a:rPr lang="ru-RU" altLang="ru-RU" sz="2000" dirty="0" smtClean="0"/>
            </a:br>
            <a:r>
              <a:rPr lang="ru-RU" altLang="ru-RU" sz="2000" i="1" dirty="0" smtClean="0"/>
              <a:t>K</a:t>
            </a:r>
            <a:r>
              <a:rPr lang="ru-RU" altLang="ru-RU" sz="2000" dirty="0" smtClean="0"/>
              <a:t> – число входных параметров</a:t>
            </a:r>
            <a:r>
              <a:rPr lang="en-US" altLang="ru-RU" sz="2000" dirty="0" smtClean="0"/>
              <a:t/>
            </a:r>
            <a:br>
              <a:rPr lang="en-US" altLang="ru-RU" sz="2000" dirty="0" smtClean="0"/>
            </a:br>
            <a:r>
              <a:rPr lang="ru-RU" altLang="ru-RU" sz="2000" i="1" dirty="0" smtClean="0"/>
              <a:t>M</a:t>
            </a:r>
            <a:r>
              <a:rPr lang="ru-RU" altLang="ru-RU" sz="2000" dirty="0" smtClean="0"/>
              <a:t> – число выходных параметров</a:t>
            </a:r>
            <a:endParaRPr lang="ru-RU" altLang="ru-RU" sz="20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i="1" dirty="0" smtClean="0"/>
              <a:t>X</a:t>
            </a:r>
            <a:r>
              <a:rPr lang="ru-RU" altLang="ru-RU" sz="2000" dirty="0" smtClean="0"/>
              <a:t> – матрица входных параметров для всех </a:t>
            </a: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 объектов (размерность </a:t>
            </a:r>
            <a:r>
              <a:rPr lang="ru-RU" altLang="ru-RU" sz="2000" i="1" dirty="0" smtClean="0"/>
              <a:t>K </a:t>
            </a:r>
            <a:r>
              <a:rPr lang="ru-RU" altLang="ru-RU" sz="2000" dirty="0" smtClean="0">
                <a:sym typeface="Symbol" pitchFamily="18" charset="2"/>
              </a:rPr>
              <a:t></a:t>
            </a:r>
            <a:r>
              <a:rPr lang="ru-RU" altLang="ru-RU" sz="2000" dirty="0" smtClean="0"/>
              <a:t> </a:t>
            </a: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)</a:t>
            </a:r>
            <a:endParaRPr lang="ru-RU" altLang="ru-RU" sz="20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i="1" dirty="0" smtClean="0"/>
              <a:t>Y</a:t>
            </a:r>
            <a:r>
              <a:rPr lang="ru-RU" altLang="ru-RU" sz="2000" dirty="0" smtClean="0"/>
              <a:t> – матрица выходных параметров для всех </a:t>
            </a: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 объектов (размерность</a:t>
            </a:r>
            <a:r>
              <a:rPr lang="ru-RU" altLang="ru-RU" sz="2000" i="1" dirty="0" smtClean="0"/>
              <a:t> M</a:t>
            </a:r>
            <a:r>
              <a:rPr lang="ru-RU" altLang="ru-RU" sz="2000" dirty="0" smtClean="0"/>
              <a:t> </a:t>
            </a:r>
            <a:r>
              <a:rPr lang="ru-RU" altLang="ru-RU" sz="2000" dirty="0" smtClean="0">
                <a:sym typeface="Symbol" pitchFamily="18" charset="2"/>
              </a:rPr>
              <a:t></a:t>
            </a:r>
            <a:r>
              <a:rPr lang="ru-RU" altLang="ru-RU" sz="2000" dirty="0" smtClean="0"/>
              <a:t> </a:t>
            </a: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)</a:t>
            </a:r>
            <a:endParaRPr lang="ru-RU" altLang="ru-RU" sz="20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i="1" dirty="0" smtClean="0"/>
              <a:t>x</a:t>
            </a:r>
            <a:r>
              <a:rPr lang="en-US" altLang="ru-RU" sz="2000" i="1" baseline="-25000" dirty="0" err="1" smtClean="0"/>
              <a:t>i</a:t>
            </a:r>
            <a:r>
              <a:rPr lang="ru-RU" altLang="ru-RU" sz="2000" dirty="0" smtClean="0"/>
              <a:t> и </a:t>
            </a:r>
            <a:r>
              <a:rPr lang="ru-RU" altLang="ru-RU" sz="2000" i="1" dirty="0" smtClean="0"/>
              <a:t>y</a:t>
            </a:r>
            <a:r>
              <a:rPr lang="en-US" altLang="ru-RU" sz="2000" i="1" baseline="-25000" dirty="0" err="1" smtClean="0"/>
              <a:t>i</a:t>
            </a:r>
            <a:r>
              <a:rPr lang="ru-RU" altLang="ru-RU" sz="2000" dirty="0" smtClean="0"/>
              <a:t> – вектор-столбцы входных и выходных параметров для </a:t>
            </a:r>
            <a:r>
              <a:rPr lang="en-US" altLang="ru-RU" sz="2000" i="1" dirty="0" err="1" smtClean="0"/>
              <a:t>i</a:t>
            </a:r>
            <a:r>
              <a:rPr lang="ru-RU" altLang="ru-RU" sz="2000" dirty="0" smtClean="0"/>
              <a:t>-го – оцениваемого – объекта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4763" y="2914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4341" name="Object 5"/>
          <p:cNvGraphicFramePr>
            <a:graphicFrameLocks noGrp="1"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1086704958"/>
              </p:ext>
            </p:extLst>
          </p:nvPr>
        </p:nvGraphicFramePr>
        <p:xfrm>
          <a:off x="457200" y="2325688"/>
          <a:ext cx="3543300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2" name="Формула" r:id="rId3" imgW="1460160" imgH="1028520" progId="Equation.3">
                  <p:embed/>
                </p:oleObj>
              </mc:Choice>
              <mc:Fallback>
                <p:oleObj name="Формула" r:id="rId3" imgW="146016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25688"/>
                        <a:ext cx="3543300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39552" y="5478137"/>
            <a:ext cx="82250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ru-RU" altLang="ru-RU" sz="2000" dirty="0">
                <a:latin typeface="Arial" charset="0"/>
              </a:rPr>
              <a:t>скаляр</a:t>
            </a:r>
            <a:r>
              <a:rPr lang="ru-RU" altLang="ru-RU" sz="2000" i="1" dirty="0">
                <a:latin typeface="Arial" charset="0"/>
              </a:rPr>
              <a:t> </a:t>
            </a:r>
            <a:r>
              <a:rPr lang="ru-RU" altLang="ru-RU" sz="2000" i="1" dirty="0" smtClean="0">
                <a:latin typeface="Arial" charset="0"/>
                <a:sym typeface="Symbol"/>
              </a:rPr>
              <a:t></a:t>
            </a:r>
            <a:r>
              <a:rPr lang="ru-RU" altLang="ru-RU" sz="2000" dirty="0" smtClean="0">
                <a:latin typeface="Arial" charset="0"/>
              </a:rPr>
              <a:t> </a:t>
            </a:r>
            <a:r>
              <a:rPr lang="ru-RU" altLang="ru-RU" sz="2000" dirty="0" smtClean="0">
                <a:latin typeface="Times New Roman"/>
                <a:cs typeface="Times New Roman"/>
                <a:sym typeface="Symbol" pitchFamily="18" charset="2"/>
              </a:rPr>
              <a:t>≥</a:t>
            </a:r>
            <a:r>
              <a:rPr lang="ru-RU" altLang="ru-RU" sz="2000" dirty="0" smtClean="0">
                <a:latin typeface="Arial" charset="0"/>
              </a:rPr>
              <a:t> </a:t>
            </a:r>
            <a:r>
              <a:rPr lang="ru-RU" altLang="ru-RU" sz="2000" dirty="0">
                <a:latin typeface="Arial" charset="0"/>
              </a:rPr>
              <a:t>1  </a:t>
            </a:r>
            <a:r>
              <a:rPr lang="ru-RU" altLang="ru-RU" sz="2000" i="1" dirty="0">
                <a:latin typeface="Arial" charset="0"/>
              </a:rPr>
              <a:t>–  </a:t>
            </a:r>
            <a:r>
              <a:rPr lang="ru-RU" altLang="ru-RU" sz="2000" u="sng" dirty="0">
                <a:latin typeface="Arial" charset="0"/>
              </a:rPr>
              <a:t>мера (показатель) эффективности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ru-RU" altLang="ru-RU" sz="2000" i="1" dirty="0">
                <a:latin typeface="Arial" charset="0"/>
              </a:rPr>
              <a:t>i</a:t>
            </a:r>
            <a:r>
              <a:rPr lang="ru-RU" altLang="ru-RU" sz="2000" dirty="0">
                <a:latin typeface="Arial" charset="0"/>
              </a:rPr>
              <a:t>-</a:t>
            </a:r>
            <a:r>
              <a:rPr lang="ru-RU" altLang="ru-RU" sz="2000" dirty="0" err="1">
                <a:latin typeface="Arial" charset="0"/>
              </a:rPr>
              <a:t>го</a:t>
            </a:r>
            <a:r>
              <a:rPr lang="ru-RU" altLang="ru-RU" sz="2000" dirty="0">
                <a:latin typeface="Arial" charset="0"/>
              </a:rPr>
              <a:t> объекта;</a:t>
            </a:r>
            <a:br>
              <a:rPr lang="ru-RU" altLang="ru-RU" sz="2000" dirty="0">
                <a:latin typeface="Arial" charset="0"/>
              </a:rPr>
            </a:br>
            <a:r>
              <a:rPr lang="ru-RU" altLang="ru-RU" sz="2000" b="1" dirty="0">
                <a:latin typeface="Arial" charset="0"/>
                <a:sym typeface="Symbol" pitchFamily="18" charset="2"/>
              </a:rPr>
              <a:t></a:t>
            </a:r>
            <a:r>
              <a:rPr lang="ru-RU" altLang="ru-RU" sz="2000" dirty="0">
                <a:latin typeface="Arial" charset="0"/>
              </a:rPr>
              <a:t> – вектор констант (размерность </a:t>
            </a:r>
            <a:r>
              <a:rPr lang="ru-RU" altLang="ru-RU" sz="2000" i="1" dirty="0">
                <a:latin typeface="Arial" charset="0"/>
              </a:rPr>
              <a:t>N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ru-RU" altLang="ru-RU" sz="2000" dirty="0">
                <a:latin typeface="Arial" charset="0"/>
                <a:sym typeface="Symbol" pitchFamily="18" charset="2"/>
              </a:rPr>
              <a:t></a:t>
            </a:r>
            <a:r>
              <a:rPr lang="ru-RU" altLang="ru-RU" sz="2000" dirty="0">
                <a:latin typeface="Arial" charset="0"/>
              </a:rPr>
              <a:t> 1)</a:t>
            </a:r>
          </a:p>
        </p:txBody>
      </p:sp>
      <p:sp>
        <p:nvSpPr>
          <p:cNvPr id="14343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BA10F5C-7275-4D2E-A9D1-22C7B09583A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2127037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838" y="350838"/>
            <a:ext cx="7361237" cy="1268412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dirty="0" smtClean="0"/>
              <a:t>Правила применения метода </a:t>
            </a:r>
            <a:r>
              <a:rPr lang="en-US" altLang="ru-RU" dirty="0" smtClean="0"/>
              <a:t>DEA (1)</a:t>
            </a:r>
            <a:endParaRPr lang="ru-RU" altLang="ru-RU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47800"/>
            <a:ext cx="8208144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z="2400" dirty="0" smtClean="0"/>
          </a:p>
          <a:p>
            <a:pPr eaLnBrk="1" hangingPunct="1"/>
            <a:r>
              <a:rPr lang="ru-RU" altLang="ru-RU" sz="2800" dirty="0" smtClean="0"/>
              <a:t>Задача решается </a:t>
            </a:r>
            <a:r>
              <a:rPr lang="ru-RU" altLang="ru-RU" sz="2800" i="1" dirty="0" smtClean="0"/>
              <a:t>N</a:t>
            </a:r>
            <a:r>
              <a:rPr lang="ru-RU" altLang="ru-RU" sz="2800" dirty="0" smtClean="0"/>
              <a:t> раз (т. е. для каждого объекта):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2800" dirty="0" smtClean="0"/>
              <a:t>     </a:t>
            </a:r>
            <a:r>
              <a:rPr lang="ru-RU" altLang="ru-RU" sz="2800" dirty="0" smtClean="0"/>
              <a:t>если </a:t>
            </a:r>
            <a:r>
              <a:rPr lang="ru-RU" altLang="ru-RU" sz="2800" i="1" dirty="0" smtClean="0">
                <a:sym typeface="Symbol" pitchFamily="18" charset="2"/>
              </a:rPr>
              <a:t></a:t>
            </a:r>
            <a:r>
              <a:rPr lang="ru-RU" altLang="ru-RU" sz="2800" dirty="0" smtClean="0"/>
              <a:t> = 1</a:t>
            </a:r>
            <a:r>
              <a:rPr lang="en-US" altLang="ru-RU" sz="2800" dirty="0" smtClean="0"/>
              <a:t> (</a:t>
            </a:r>
            <a:r>
              <a:rPr lang="en-US" altLang="ru-RU" sz="2800" i="1" dirty="0" smtClean="0">
                <a:sym typeface="Symbol"/>
              </a:rPr>
              <a:t></a:t>
            </a:r>
            <a:r>
              <a:rPr lang="en-US" altLang="ru-RU" sz="2800" dirty="0" smtClean="0">
                <a:sym typeface="Symbol"/>
              </a:rPr>
              <a:t> = 1</a:t>
            </a:r>
            <a:r>
              <a:rPr lang="en-US" altLang="ru-RU" sz="2800" dirty="0" smtClean="0"/>
              <a:t>)</a:t>
            </a:r>
            <a:r>
              <a:rPr lang="ru-RU" altLang="ru-RU" sz="2800" dirty="0" smtClean="0"/>
              <a:t>, то объект эффективен;</a:t>
            </a:r>
          </a:p>
          <a:p>
            <a:pPr eaLnBrk="1" hangingPunct="1">
              <a:buNone/>
            </a:pPr>
            <a:r>
              <a:rPr lang="ru-RU" altLang="ru-RU" sz="2800" dirty="0" smtClean="0"/>
              <a:t>	</a:t>
            </a:r>
            <a:r>
              <a:rPr lang="en-US" altLang="ru-RU" sz="2800" dirty="0" smtClean="0"/>
              <a:t>  </a:t>
            </a:r>
            <a:r>
              <a:rPr lang="ru-RU" altLang="ru-RU" sz="2800" dirty="0" smtClean="0"/>
              <a:t>если </a:t>
            </a:r>
            <a:r>
              <a:rPr lang="ru-RU" altLang="ru-RU" sz="2800" i="1" dirty="0" smtClean="0">
                <a:sym typeface="Symbol" pitchFamily="18" charset="2"/>
              </a:rPr>
              <a:t></a:t>
            </a:r>
            <a:r>
              <a:rPr lang="ru-RU" altLang="ru-RU" sz="2800" dirty="0" smtClean="0"/>
              <a:t> &lt; 1</a:t>
            </a:r>
            <a:r>
              <a:rPr lang="en-US" altLang="ru-RU" sz="2800" dirty="0" smtClean="0"/>
              <a:t> (</a:t>
            </a:r>
            <a:r>
              <a:rPr lang="en-US" altLang="ru-RU" sz="2800" i="1" dirty="0" smtClean="0">
                <a:sym typeface="Symbol"/>
              </a:rPr>
              <a:t></a:t>
            </a:r>
            <a:r>
              <a:rPr lang="en-US" altLang="ru-RU" sz="2800" dirty="0" smtClean="0">
                <a:sym typeface="Symbol"/>
              </a:rPr>
              <a:t> </a:t>
            </a:r>
            <a:r>
              <a:rPr lang="en-US" altLang="ru-RU" sz="2800" dirty="0">
                <a:sym typeface="Symbol"/>
              </a:rPr>
              <a:t>&gt;</a:t>
            </a:r>
            <a:r>
              <a:rPr lang="en-US" altLang="ru-RU" sz="2800" dirty="0" smtClean="0">
                <a:sym typeface="Symbol"/>
              </a:rPr>
              <a:t> 1</a:t>
            </a:r>
            <a:r>
              <a:rPr lang="en-US" altLang="ru-RU" sz="2800" dirty="0" smtClean="0"/>
              <a:t>)</a:t>
            </a:r>
            <a:r>
              <a:rPr lang="ru-RU" altLang="ru-RU" sz="2800" dirty="0" smtClean="0"/>
              <a:t>, то объект неэффективен</a:t>
            </a:r>
          </a:p>
          <a:p>
            <a:pPr eaLnBrk="1" hangingPunct="1"/>
            <a:r>
              <a:rPr lang="ru-RU" altLang="ru-RU" sz="2800" dirty="0" smtClean="0"/>
              <a:t>Неэффективные объекты можно спроецировать на границу эффективности, получив линейную комбинацию </a:t>
            </a:r>
            <a:r>
              <a:rPr lang="ru-RU" altLang="ru-RU" sz="2800" i="1" dirty="0" smtClean="0"/>
              <a:t>(</a:t>
            </a:r>
            <a:r>
              <a:rPr lang="ru-RU" altLang="ru-RU" sz="2800" b="1" dirty="0" smtClean="0"/>
              <a:t>X</a:t>
            </a:r>
            <a:r>
              <a:rPr lang="ru-RU" altLang="ru-RU" sz="2800" b="1" dirty="0" smtClean="0">
                <a:sym typeface="Symbol" pitchFamily="18" charset="2"/>
              </a:rPr>
              <a:t></a:t>
            </a:r>
            <a:r>
              <a:rPr lang="ru-RU" altLang="ru-RU" sz="2800" i="1" dirty="0" smtClean="0"/>
              <a:t>, </a:t>
            </a:r>
            <a:r>
              <a:rPr lang="ru-RU" altLang="ru-RU" sz="2800" b="1" dirty="0" smtClean="0"/>
              <a:t>Y</a:t>
            </a:r>
            <a:r>
              <a:rPr lang="ru-RU" altLang="ru-RU" sz="2800" b="1" dirty="0" smtClean="0">
                <a:sym typeface="Symbol" pitchFamily="18" charset="2"/>
              </a:rPr>
              <a:t></a:t>
            </a:r>
            <a:r>
              <a:rPr lang="ru-RU" altLang="ru-RU" sz="2800" i="1" dirty="0" smtClean="0"/>
              <a:t>) – </a:t>
            </a:r>
            <a:r>
              <a:rPr lang="ru-RU" altLang="ru-RU" sz="2800" u="sng" dirty="0" smtClean="0"/>
              <a:t>гипотетический эталонный объект</a:t>
            </a:r>
            <a:endParaRPr lang="ru-RU" altLang="ru-RU" sz="2800" dirty="0" smtClean="0"/>
          </a:p>
        </p:txBody>
      </p:sp>
      <p:sp>
        <p:nvSpPr>
          <p:cNvPr id="1536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379642C-326B-4772-8FBA-A3F51465051B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838" y="350838"/>
            <a:ext cx="7361237" cy="1268412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dirty="0" smtClean="0"/>
              <a:t>Правила применения метода </a:t>
            </a:r>
            <a:r>
              <a:rPr lang="en-US" altLang="ru-RU" dirty="0" smtClean="0"/>
              <a:t>DEA (2)</a:t>
            </a:r>
            <a:endParaRPr lang="ru-RU" altLang="ru-RU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208144" cy="435746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z="2400" dirty="0" smtClean="0"/>
          </a:p>
          <a:p>
            <a:pPr eaLnBrk="1" hangingPunct="1"/>
            <a:r>
              <a:rPr lang="ru-RU" altLang="ru-RU" sz="2400" dirty="0" smtClean="0"/>
              <a:t>Для объектов с </a:t>
            </a:r>
            <a:r>
              <a:rPr lang="ru-RU" altLang="ru-RU" sz="2400" i="1" dirty="0" smtClean="0"/>
              <a:t>θ </a:t>
            </a:r>
            <a:r>
              <a:rPr lang="ru-RU" altLang="ru-RU" sz="2400" dirty="0" smtClean="0"/>
              <a:t>&lt; 1 могут быть установлены </a:t>
            </a:r>
            <a:r>
              <a:rPr lang="ru-RU" altLang="ru-RU" sz="2400" b="1" u="sng" dirty="0" smtClean="0"/>
              <a:t>цели</a:t>
            </a:r>
            <a:r>
              <a:rPr lang="ru-RU" altLang="ru-RU" sz="2400" dirty="0" smtClean="0"/>
              <a:t>:</a:t>
            </a:r>
          </a:p>
          <a:p>
            <a:pPr eaLnBrk="1" hangingPunct="1">
              <a:buNone/>
            </a:pPr>
            <a:r>
              <a:rPr lang="ru-RU" altLang="ru-RU" sz="2400" dirty="0" smtClean="0"/>
              <a:t>    пропорциональное сокращение их входных факторов на величину </a:t>
            </a:r>
            <a:r>
              <a:rPr lang="ru-RU" altLang="ru-RU" sz="2400" i="1" dirty="0" smtClean="0">
                <a:sym typeface="Symbol" pitchFamily="18" charset="2"/>
              </a:rPr>
              <a:t></a:t>
            </a:r>
            <a:r>
              <a:rPr lang="ru-RU" altLang="ru-RU" sz="2400" dirty="0" smtClean="0"/>
              <a:t> (в </a:t>
            </a:r>
            <a:r>
              <a:rPr lang="ru-RU" altLang="ru-RU" sz="2400" i="1" dirty="0" smtClean="0">
                <a:sym typeface="Symbol" pitchFamily="18" charset="2"/>
              </a:rPr>
              <a:t> </a:t>
            </a:r>
            <a:r>
              <a:rPr lang="ru-RU" altLang="ru-RU" sz="2400" dirty="0" smtClean="0">
                <a:sym typeface="Symbol" pitchFamily="18" charset="2"/>
              </a:rPr>
              <a:t>раз</a:t>
            </a:r>
            <a:r>
              <a:rPr lang="ru-RU" altLang="ru-RU" sz="2400" i="1" dirty="0" smtClean="0">
                <a:sym typeface="Symbol" pitchFamily="18" charset="2"/>
              </a:rPr>
              <a:t>) </a:t>
            </a:r>
            <a:r>
              <a:rPr lang="ru-RU" altLang="ru-RU" sz="2400" dirty="0" smtClean="0"/>
              <a:t>при сохранении</a:t>
            </a:r>
            <a:br>
              <a:rPr lang="ru-RU" altLang="ru-RU" sz="2400" dirty="0" smtClean="0"/>
            </a:br>
            <a:r>
              <a:rPr lang="ru-RU" altLang="ru-RU" sz="2400" dirty="0" smtClean="0"/>
              <a:t>выходных значений на прежнем уровне </a:t>
            </a:r>
            <a:endParaRPr lang="en-US" altLang="ru-RU" sz="2400" dirty="0" smtClean="0"/>
          </a:p>
          <a:p>
            <a:pPr eaLnBrk="1" hangingPunct="1"/>
            <a:r>
              <a:rPr lang="ru-RU" altLang="ru-RU" sz="2400" dirty="0" smtClean="0"/>
              <a:t>Для объектов с </a:t>
            </a:r>
            <a:r>
              <a:rPr lang="ru-RU" altLang="ru-RU" sz="2400" i="1" dirty="0" smtClean="0">
                <a:sym typeface="Symbol"/>
              </a:rPr>
              <a:t></a:t>
            </a:r>
            <a:r>
              <a:rPr lang="ru-RU" altLang="ru-RU" sz="2400" i="1" dirty="0" smtClean="0"/>
              <a:t> </a:t>
            </a:r>
            <a:r>
              <a:rPr lang="en-US" altLang="ru-RU" sz="2400" dirty="0" smtClean="0"/>
              <a:t>&gt;</a:t>
            </a:r>
            <a:r>
              <a:rPr lang="ru-RU" altLang="ru-RU" sz="2400" dirty="0" smtClean="0"/>
              <a:t> 1 могут быть установлены </a:t>
            </a:r>
            <a:r>
              <a:rPr lang="ru-RU" altLang="ru-RU" sz="2400" b="1" u="sng" dirty="0" smtClean="0"/>
              <a:t>цели</a:t>
            </a:r>
            <a:r>
              <a:rPr lang="ru-RU" altLang="ru-RU" sz="2400" dirty="0" smtClean="0"/>
              <a:t>:</a:t>
            </a:r>
          </a:p>
          <a:p>
            <a:pPr eaLnBrk="1" hangingPunct="1">
              <a:buNone/>
            </a:pPr>
            <a:r>
              <a:rPr lang="ru-RU" altLang="ru-RU" sz="2400" dirty="0" smtClean="0"/>
              <a:t>    пропорциональное увеличение их выходных факторов в </a:t>
            </a:r>
            <a:r>
              <a:rPr lang="ru-RU" altLang="ru-RU" sz="2400" i="1" dirty="0" smtClean="0">
                <a:sym typeface="Symbol"/>
              </a:rPr>
              <a:t></a:t>
            </a:r>
            <a:r>
              <a:rPr lang="ru-RU" altLang="ru-RU" sz="2400" dirty="0" smtClean="0"/>
              <a:t> раз при сохранении</a:t>
            </a:r>
            <a:br>
              <a:rPr lang="ru-RU" altLang="ru-RU" sz="2400" dirty="0" smtClean="0"/>
            </a:br>
            <a:r>
              <a:rPr lang="ru-RU" altLang="ru-RU" sz="2400" dirty="0" smtClean="0"/>
              <a:t>входных значений на прежнем уровне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400" dirty="0" smtClean="0"/>
          </a:p>
        </p:txBody>
      </p:sp>
      <p:sp>
        <p:nvSpPr>
          <p:cNvPr id="1536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379642C-326B-4772-8FBA-A3F51465051B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2384248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Привлекательные свойства метода DEA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78025"/>
            <a:ext cx="7776790" cy="4114800"/>
          </a:xfrm>
        </p:spPr>
        <p:txBody>
          <a:bodyPr/>
          <a:lstStyle/>
          <a:p>
            <a:r>
              <a:rPr lang="ru-RU" altLang="ru-RU" sz="2000" dirty="0" smtClean="0"/>
              <a:t>позволяет вычислить один агрегированный – скалярный –  показатель для каждого объекта </a:t>
            </a:r>
          </a:p>
          <a:p>
            <a:r>
              <a:rPr lang="ru-RU" altLang="ru-RU" sz="2000" dirty="0" smtClean="0"/>
              <a:t>может одновременно обрабатывать много входов и много выходов, каждый из которых при этом может измеряться в различных единицах измерения</a:t>
            </a:r>
          </a:p>
          <a:p>
            <a:r>
              <a:rPr lang="ru-RU" altLang="ru-RU" sz="2000" dirty="0" smtClean="0"/>
              <a:t>позволяет учитывать внешние по отношению к рассматриваемой системе переменные – факторы окружающей среды</a:t>
            </a:r>
          </a:p>
          <a:p>
            <a:r>
              <a:rPr lang="ru-RU" altLang="ru-RU" sz="2000" dirty="0" smtClean="0"/>
              <a:t>не требует априорного указания весовых коэффициентов для переменных, соответствующих входным и выходным параметрам при решении задачи оптимизации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dirty="0" smtClean="0"/>
          </a:p>
        </p:txBody>
      </p:sp>
      <p:sp>
        <p:nvSpPr>
          <p:cNvPr id="1638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AE32C9F-27FD-4C36-8962-C2055BDFD28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Привлекательные свойства метода DEA 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78025"/>
            <a:ext cx="8280920" cy="4114800"/>
          </a:xfrm>
        </p:spPr>
        <p:txBody>
          <a:bodyPr/>
          <a:lstStyle/>
          <a:p>
            <a:r>
              <a:rPr lang="ru-RU" altLang="ru-RU" sz="2000" dirty="0" smtClean="0"/>
              <a:t>не налагает никаких ограничений на функциональную форму зависимости между входами и выходами</a:t>
            </a:r>
          </a:p>
          <a:p>
            <a:r>
              <a:rPr lang="ru-RU" altLang="ru-RU" sz="2000" dirty="0" smtClean="0"/>
              <a:t>позволяет при необходимости учесть предпочтения менеджеров, касающиеся важности тех или иных входных или выходных переменных</a:t>
            </a:r>
          </a:p>
          <a:p>
            <a:r>
              <a:rPr lang="ru-RU" altLang="ru-RU" sz="2000" dirty="0" smtClean="0"/>
              <a:t>производит конкретные оценки желательных изменений во входах/выходах, которые позволили бы вывести неэффективные объекты на границу эффективности</a:t>
            </a:r>
          </a:p>
          <a:p>
            <a:r>
              <a:rPr lang="ru-RU" altLang="ru-RU" sz="2000" dirty="0" smtClean="0"/>
              <a:t>формирует Парето-оптимальное множество точек, соответствующих эффективным объектам</a:t>
            </a:r>
          </a:p>
          <a:p>
            <a:r>
              <a:rPr lang="ru-RU" altLang="ru-RU" sz="2000" dirty="0" smtClean="0"/>
              <a:t>концентрируется на выявлении примеров так называемой </a:t>
            </a:r>
            <a:r>
              <a:rPr lang="ru-RU" altLang="ru-RU" sz="2000" i="1" dirty="0" smtClean="0"/>
              <a:t>лучшей практики</a:t>
            </a:r>
            <a:r>
              <a:rPr lang="ru-RU" altLang="ru-RU" sz="2000" dirty="0" smtClean="0"/>
              <a:t> (</a:t>
            </a:r>
            <a:r>
              <a:rPr lang="ru-RU" altLang="ru-RU" sz="2000" dirty="0" err="1" smtClean="0"/>
              <a:t>best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practice</a:t>
            </a:r>
            <a:r>
              <a:rPr lang="ru-RU" altLang="ru-RU" sz="2000" dirty="0" smtClean="0"/>
              <a:t>), а не на каких-либо усредненных тенденциях, как, например, регрессионный анализ</a:t>
            </a:r>
          </a:p>
        </p:txBody>
      </p:sp>
      <p:sp>
        <p:nvSpPr>
          <p:cNvPr id="1638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AE32C9F-27FD-4C36-8962-C2055BDFD28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734388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116013" y="404813"/>
            <a:ext cx="7793037" cy="1200150"/>
          </a:xfrm>
        </p:spPr>
        <p:txBody>
          <a:bodyPr/>
          <a:lstStyle/>
          <a:p>
            <a:pPr eaLnBrk="1" hangingPunct="1"/>
            <a:r>
              <a:rPr lang="ru-RU" altLang="ru-RU" smtClean="0"/>
              <a:t>Сферы применения метода</a:t>
            </a: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8F52E95-FE03-4AB3-9F4A-085FC13BD851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4400" smtClean="0"/>
          </a:p>
        </p:txBody>
      </p:sp>
      <p:sp>
        <p:nvSpPr>
          <p:cNvPr id="17412" name="Объект 2"/>
          <p:cNvSpPr>
            <a:spLocks noGrp="1"/>
          </p:cNvSpPr>
          <p:nvPr>
            <p:ph idx="1"/>
          </p:nvPr>
        </p:nvSpPr>
        <p:spPr>
          <a:xfrm>
            <a:off x="827584" y="2017713"/>
            <a:ext cx="7920880" cy="4114800"/>
          </a:xfrm>
        </p:spPr>
        <p:txBody>
          <a:bodyPr/>
          <a:lstStyle/>
          <a:p>
            <a:r>
              <a:rPr lang="ru-RU" altLang="ru-RU" sz="2800" dirty="0" smtClean="0"/>
              <a:t>государственное управление</a:t>
            </a:r>
          </a:p>
          <a:p>
            <a:r>
              <a:rPr lang="ru-RU" altLang="ru-RU" sz="2800" dirty="0" smtClean="0"/>
              <a:t>агропромышленная сфера</a:t>
            </a:r>
          </a:p>
          <a:p>
            <a:r>
              <a:rPr lang="ru-RU" altLang="ru-RU" sz="2800" dirty="0" smtClean="0"/>
              <a:t>военная сфера</a:t>
            </a:r>
          </a:p>
          <a:p>
            <a:r>
              <a:rPr lang="ru-RU" altLang="ru-RU" sz="2800" dirty="0" smtClean="0"/>
              <a:t>образование</a:t>
            </a:r>
          </a:p>
          <a:p>
            <a:r>
              <a:rPr lang="ru-RU" altLang="ru-RU" sz="2800" dirty="0" smtClean="0"/>
              <a:t>здравоохранение</a:t>
            </a:r>
          </a:p>
          <a:p>
            <a:r>
              <a:rPr lang="ru-RU" altLang="ru-RU" sz="2800" dirty="0" smtClean="0"/>
              <a:t>транспорт</a:t>
            </a:r>
          </a:p>
          <a:p>
            <a:r>
              <a:rPr lang="ru-RU" altLang="ru-RU" sz="2800" dirty="0" smtClean="0"/>
              <a:t>спорт</a:t>
            </a:r>
          </a:p>
          <a:p>
            <a:r>
              <a:rPr lang="ru-RU" altLang="ru-RU" sz="2800" dirty="0" smtClean="0"/>
              <a:t>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Сферы применения метода в России</a:t>
            </a: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dirty="0" smtClean="0"/>
              <a:t>финансовая сфера</a:t>
            </a:r>
          </a:p>
          <a:p>
            <a:r>
              <a:rPr lang="ru-RU" altLang="ru-RU" sz="2400" dirty="0" smtClean="0"/>
              <a:t>нефтегазовая промышленность</a:t>
            </a:r>
          </a:p>
          <a:p>
            <a:r>
              <a:rPr lang="ru-RU" altLang="ru-RU" sz="2400" dirty="0" smtClean="0"/>
              <a:t>агропромышленная сфера</a:t>
            </a:r>
          </a:p>
          <a:p>
            <a:r>
              <a:rPr lang="ru-RU" altLang="ru-RU" sz="2400" dirty="0" smtClean="0"/>
              <a:t>торговля</a:t>
            </a:r>
          </a:p>
          <a:p>
            <a:r>
              <a:rPr lang="ru-RU" altLang="ru-RU" sz="2400" dirty="0" smtClean="0"/>
              <a:t>энергетика и энергоснабжение</a:t>
            </a:r>
          </a:p>
          <a:p>
            <a:endParaRPr lang="ru-RU" altLang="ru-RU" sz="2400" dirty="0" smtClean="0"/>
          </a:p>
          <a:p>
            <a:r>
              <a:rPr lang="ru-RU" altLang="ru-RU" sz="2400" dirty="0" smtClean="0"/>
              <a:t>управление воспроизводством человеческого капитала</a:t>
            </a:r>
          </a:p>
          <a:p>
            <a:r>
              <a:rPr lang="ru-RU" altLang="ru-RU" sz="2400" dirty="0" smtClean="0"/>
              <a:t>сравнительная оценка эффективности регионов России</a:t>
            </a: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760E2B5-A951-4E4D-A559-C8757E52701F}" type="slidenum">
              <a:rPr lang="ru-RU" altLang="ru-RU" sz="4400" smtClean="0"/>
              <a:pPr eaLnBrk="1" hangingPunct="1"/>
              <a:t>18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971550" y="476250"/>
            <a:ext cx="7937500" cy="864518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Программное обеспечение</a:t>
            </a: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4D325A9-2C2A-402F-9A47-14DB37A46413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4400" smtClean="0"/>
          </a:p>
        </p:txBody>
      </p:sp>
      <p:sp>
        <p:nvSpPr>
          <p:cNvPr id="19460" name="Объект 2"/>
          <p:cNvSpPr>
            <a:spLocks noGrp="1"/>
          </p:cNvSpPr>
          <p:nvPr>
            <p:ph idx="1"/>
          </p:nvPr>
        </p:nvSpPr>
        <p:spPr>
          <a:xfrm>
            <a:off x="683568" y="1844824"/>
            <a:ext cx="8271520" cy="4287689"/>
          </a:xfrm>
        </p:spPr>
        <p:txBody>
          <a:bodyPr/>
          <a:lstStyle/>
          <a:p>
            <a:r>
              <a:rPr lang="en-US" altLang="ru-RU" sz="2400" dirty="0" smtClean="0"/>
              <a:t>PIM-DEA Soft (Performance Improvement Management Software) (http://deazone.com/en/software)</a:t>
            </a:r>
            <a:endParaRPr lang="ru-RU" altLang="ru-RU" sz="2400" dirty="0" smtClean="0"/>
          </a:p>
          <a:p>
            <a:pPr marL="0" indent="0">
              <a:buNone/>
            </a:pPr>
            <a:r>
              <a:rPr lang="ru-RU" altLang="ru-RU" sz="2000" dirty="0"/>
              <a:t>	</a:t>
            </a:r>
            <a:r>
              <a:rPr lang="ru-RU" altLang="ru-RU" sz="2000" dirty="0" smtClean="0"/>
              <a:t>Это коммерческое ПО</a:t>
            </a:r>
          </a:p>
          <a:p>
            <a:r>
              <a:rPr lang="ru-RU" altLang="ru-RU" sz="2400" dirty="0" smtClean="0"/>
              <a:t>DEAOS (DEA </a:t>
            </a:r>
            <a:r>
              <a:rPr lang="ru-RU" altLang="ru-RU" sz="2400" dirty="0" err="1" smtClean="0"/>
              <a:t>Online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Software</a:t>
            </a:r>
            <a:r>
              <a:rPr lang="ru-RU" altLang="ru-RU" sz="2400" dirty="0" smtClean="0"/>
              <a:t>) (https://www.deaos.com)</a:t>
            </a:r>
          </a:p>
          <a:p>
            <a:pPr marL="0" indent="0">
              <a:buNone/>
            </a:pPr>
            <a:r>
              <a:rPr lang="ru-RU" altLang="ru-RU" sz="2000" dirty="0" smtClean="0"/>
              <a:t>	Это </a:t>
            </a:r>
            <a:r>
              <a:rPr lang="ru-RU" altLang="ru-RU" sz="2000" dirty="0" err="1" smtClean="0"/>
              <a:t>web</a:t>
            </a:r>
            <a:r>
              <a:rPr lang="ru-RU" altLang="ru-RU" sz="2000" dirty="0" smtClean="0"/>
              <a:t>-приложение</a:t>
            </a:r>
          </a:p>
          <a:p>
            <a:r>
              <a:rPr lang="en-US" altLang="ru-RU" sz="2400" dirty="0" smtClean="0"/>
              <a:t>DEAP </a:t>
            </a:r>
            <a:r>
              <a:rPr lang="ru-RU" altLang="ru-RU" sz="2400" dirty="0" smtClean="0"/>
              <a:t>(http://</a:t>
            </a:r>
            <a:r>
              <a:rPr lang="ru-RU" altLang="ru-RU" sz="2400" dirty="0"/>
              <a:t>www.uq.edu.au/economics/cepa/deap.php) </a:t>
            </a:r>
            <a:endParaRPr lang="ru-RU" altLang="ru-RU" sz="2400" dirty="0" smtClean="0"/>
          </a:p>
          <a:p>
            <a:pPr marL="0" indent="0">
              <a:buNone/>
            </a:pPr>
            <a:r>
              <a:rPr lang="ru-RU" altLang="ru-RU" sz="2000" dirty="0" smtClean="0"/>
              <a:t>	Одна </a:t>
            </a:r>
            <a:r>
              <a:rPr lang="ru-RU" altLang="ru-RU" sz="2000" dirty="0"/>
              <a:t>из самых популярных и известных </a:t>
            </a:r>
            <a:r>
              <a:rPr lang="ru-RU" altLang="ru-RU" sz="2000" dirty="0" smtClean="0"/>
              <a:t>программ</a:t>
            </a:r>
          </a:p>
          <a:p>
            <a:pPr marL="0" indent="0">
              <a:buNone/>
            </a:pPr>
            <a:r>
              <a:rPr lang="ru-RU" altLang="ru-RU" sz="2000" dirty="0"/>
              <a:t>	</a:t>
            </a:r>
            <a:r>
              <a:rPr lang="ru-RU" altLang="ru-RU" sz="2000" dirty="0" smtClean="0"/>
              <a:t>Автор ‒ австралийский профессор T. </a:t>
            </a:r>
            <a:r>
              <a:rPr lang="ru-RU" altLang="ru-RU" sz="2000" dirty="0" err="1" smtClean="0"/>
              <a:t>Coelli</a:t>
            </a:r>
            <a:endParaRPr lang="ru-RU" altLang="ru-RU" sz="2000" dirty="0" smtClean="0"/>
          </a:p>
          <a:p>
            <a:pPr marL="0" indent="0">
              <a:buNone/>
            </a:pPr>
            <a:r>
              <a:rPr lang="ru-RU" altLang="ru-RU" sz="2000" dirty="0" smtClean="0"/>
              <a:t>	Эта программа является свободным ПО</a:t>
            </a:r>
          </a:p>
          <a:p>
            <a:pPr marL="0" indent="0">
              <a:buNone/>
            </a:pPr>
            <a:r>
              <a:rPr lang="ru-RU" altLang="ru-RU" sz="2000" dirty="0" smtClean="0"/>
              <a:t>	Консольное приложение</a:t>
            </a:r>
          </a:p>
          <a:p>
            <a:pPr lvl="0">
              <a:buClr>
                <a:srgbClr val="3333CC"/>
              </a:buClr>
            </a:pPr>
            <a:r>
              <a:rPr lang="ru-RU" altLang="ru-RU" sz="2400" dirty="0">
                <a:solidFill>
                  <a:srgbClr val="000000"/>
                </a:solidFill>
              </a:rPr>
              <a:t>И другое </a:t>
            </a:r>
            <a:r>
              <a:rPr lang="ru-RU" altLang="ru-RU" sz="2400" dirty="0" smtClean="0">
                <a:solidFill>
                  <a:srgbClr val="000000"/>
                </a:solidFill>
              </a:rPr>
              <a:t>ПО…</a:t>
            </a:r>
            <a:endParaRPr lang="ru-RU" altLang="ru-RU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2204864"/>
            <a:ext cx="8208912" cy="115212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683568" y="2348880"/>
            <a:ext cx="8064896" cy="3783633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400" dirty="0" smtClean="0"/>
              <a:t>«Лучшим каждому кажется то, к чему он имеет охоту» 						</a:t>
            </a:r>
            <a:r>
              <a:rPr lang="ru-RU" altLang="ru-RU" sz="2400" i="1" dirty="0" smtClean="0"/>
              <a:t>(К. Прутков)</a:t>
            </a:r>
          </a:p>
          <a:p>
            <a:pPr marL="0" indent="0">
              <a:buNone/>
            </a:pPr>
            <a:endParaRPr lang="ru-RU" altLang="ru-RU" sz="2800" dirty="0" smtClean="0"/>
          </a:p>
          <a:p>
            <a:pPr marL="0" indent="0">
              <a:buNone/>
            </a:pPr>
            <a:r>
              <a:rPr lang="ru-RU" altLang="ru-RU" sz="2800" dirty="0" smtClean="0"/>
              <a:t>Цель доклада ― проинформировать уважаемых коллег о методе </a:t>
            </a:r>
            <a:r>
              <a:rPr lang="en-US" altLang="ru-RU" sz="2800" dirty="0" smtClean="0"/>
              <a:t>Data Envelopment Analysis </a:t>
            </a:r>
            <a:r>
              <a:rPr lang="ru-RU" altLang="ru-RU" sz="2800" dirty="0" smtClean="0"/>
              <a:t>(</a:t>
            </a:r>
            <a:r>
              <a:rPr lang="en-US" altLang="ru-RU" sz="2800" dirty="0" smtClean="0"/>
              <a:t>DEA) </a:t>
            </a:r>
            <a:r>
              <a:rPr lang="ru-RU" altLang="ru-RU" sz="2800" dirty="0" smtClean="0"/>
              <a:t>и способствовать его продвижению в ваших вузах</a:t>
            </a:r>
            <a:endParaRPr lang="ru-RU" altLang="ru-RU" sz="1800" dirty="0" smtClean="0"/>
          </a:p>
        </p:txBody>
      </p:sp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F494CE3-ED1C-43CC-8779-4E6B092DD9B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924944"/>
            <a:ext cx="8280920" cy="7920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Метод </a:t>
            </a:r>
            <a:r>
              <a:rPr lang="en-US" altLang="ru-RU" smtClean="0"/>
              <a:t>DEA </a:t>
            </a:r>
            <a:r>
              <a:rPr lang="ru-RU" altLang="ru-RU" smtClean="0"/>
              <a:t>в России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 eaLnBrk="1" hangingPunct="1"/>
            <a:r>
              <a:rPr lang="ru-RU" altLang="ru-RU" sz="1800" dirty="0" smtClean="0"/>
              <a:t>Первые в </a:t>
            </a:r>
            <a:r>
              <a:rPr lang="ru-RU" altLang="ru-RU" sz="1800" dirty="0"/>
              <a:t>России – </a:t>
            </a:r>
            <a:r>
              <a:rPr lang="ru-RU" altLang="ru-RU" sz="1800" dirty="0" smtClean="0"/>
              <a:t>профессор В. Е. </a:t>
            </a:r>
            <a:r>
              <a:rPr lang="ru-RU" altLang="ru-RU" sz="1800" dirty="0" err="1" smtClean="0"/>
              <a:t>Кривоножко</a:t>
            </a:r>
            <a:r>
              <a:rPr lang="ru-RU" altLang="ru-RU" sz="1800" dirty="0" smtClean="0"/>
              <a:t> и его аспиранты и коллеги из Института системного анализа РАН. Их первые статьи по этому методу вышли еще в конце 90-х годов прошлого столетия</a:t>
            </a:r>
          </a:p>
          <a:p>
            <a:pPr marL="0" indent="0" eaLnBrk="1" hangingPunct="1">
              <a:buNone/>
            </a:pPr>
            <a:r>
              <a:rPr lang="ru-RU" altLang="ru-RU" sz="1600" dirty="0" smtClean="0"/>
              <a:t>Анализ эффективности функционирования сложных систем [Текст] / В. Е. </a:t>
            </a:r>
            <a:r>
              <a:rPr lang="ru-RU" altLang="ru-RU" sz="1600" dirty="0" err="1" smtClean="0"/>
              <a:t>Кривоножко</a:t>
            </a:r>
            <a:r>
              <a:rPr lang="ru-RU" altLang="ru-RU" sz="1600" dirty="0" smtClean="0"/>
              <a:t>, А. И. Пропой, Р. В. Сеньков, И. В. </a:t>
            </a:r>
            <a:r>
              <a:rPr lang="ru-RU" altLang="ru-RU" sz="1600" dirty="0" err="1" smtClean="0"/>
              <a:t>Родченков</a:t>
            </a:r>
            <a:r>
              <a:rPr lang="ru-RU" altLang="ru-RU" sz="1600" dirty="0" smtClean="0"/>
              <a:t>, П. М. Анохин // Автоматизация проектирования. – 1999. – № 1. – С. 2–7.</a:t>
            </a:r>
          </a:p>
          <a:p>
            <a:pPr eaLnBrk="1" hangingPunct="1"/>
            <a:r>
              <a:rPr lang="ru-RU" altLang="ru-RU" sz="1800" dirty="0" smtClean="0"/>
              <a:t>Города России, в которых «знают» о методе </a:t>
            </a:r>
            <a:r>
              <a:rPr lang="en-US" altLang="ru-RU" sz="1800" dirty="0" smtClean="0"/>
              <a:t>DEA</a:t>
            </a:r>
            <a:endParaRPr lang="ru-RU" altLang="ru-RU" sz="1800" dirty="0" smtClean="0"/>
          </a:p>
          <a:p>
            <a:pPr lvl="1" eaLnBrk="1" hangingPunct="1"/>
            <a:r>
              <a:rPr lang="ru-RU" altLang="ru-RU" sz="1800" dirty="0" smtClean="0"/>
              <a:t>Москва</a:t>
            </a:r>
          </a:p>
          <a:p>
            <a:pPr lvl="1" eaLnBrk="1" hangingPunct="1"/>
            <a:r>
              <a:rPr lang="ru-RU" altLang="ru-RU" sz="1800" dirty="0"/>
              <a:t>Санкт-Петербург (СПбГУ, Ю. В. Федотов)</a:t>
            </a:r>
          </a:p>
          <a:p>
            <a:pPr lvl="1" eaLnBrk="1" hangingPunct="1"/>
            <a:r>
              <a:rPr lang="ru-RU" altLang="ru-RU" sz="1800" dirty="0"/>
              <a:t>Барнаул</a:t>
            </a:r>
          </a:p>
          <a:p>
            <a:pPr lvl="1" eaLnBrk="1" hangingPunct="1"/>
            <a:r>
              <a:rPr lang="ru-RU" altLang="ru-RU" sz="1800" dirty="0"/>
              <a:t>Иваново</a:t>
            </a:r>
          </a:p>
          <a:p>
            <a:pPr lvl="1" eaLnBrk="1" hangingPunct="1"/>
            <a:r>
              <a:rPr lang="ru-RU" altLang="ru-RU" sz="1800" dirty="0"/>
              <a:t>Красноярск</a:t>
            </a:r>
          </a:p>
          <a:p>
            <a:pPr lvl="1" eaLnBrk="1" hangingPunct="1"/>
            <a:r>
              <a:rPr lang="ru-RU" altLang="ru-RU" sz="1800" dirty="0"/>
              <a:t>Нижний Новгород</a:t>
            </a:r>
          </a:p>
          <a:p>
            <a:pPr lvl="1" eaLnBrk="1" hangingPunct="1"/>
            <a:r>
              <a:rPr lang="ru-RU" altLang="ru-RU" sz="1800" dirty="0" smtClean="0"/>
              <a:t>Самара</a:t>
            </a:r>
          </a:p>
        </p:txBody>
      </p:sp>
      <p:sp>
        <p:nvSpPr>
          <p:cNvPr id="2048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27CB60E-320B-4538-885D-0937C7308DF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869160"/>
            <a:ext cx="8280920" cy="122413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20713"/>
            <a:ext cx="7793037" cy="911225"/>
          </a:xfrm>
        </p:spPr>
        <p:txBody>
          <a:bodyPr/>
          <a:lstStyle/>
          <a:p>
            <a:pPr eaLnBrk="1" hangingPunct="1"/>
            <a:r>
              <a:rPr lang="ru-RU" altLang="ru-RU" smtClean="0"/>
              <a:t>Публикации в России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060848"/>
            <a:ext cx="8343900" cy="3787775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ru-RU" altLang="ru-RU" sz="2400" dirty="0" smtClean="0"/>
              <a:t>Защищено более 10 диссертаций</a:t>
            </a:r>
          </a:p>
          <a:p>
            <a:pPr marL="0" indent="0" eaLnBrk="1" hangingPunct="1">
              <a:buNone/>
            </a:pPr>
            <a:r>
              <a:rPr lang="ru-RU" altLang="ru-RU" sz="2000" dirty="0" smtClean="0"/>
              <a:t>	физико-математические, технические </a:t>
            </a:r>
            <a:r>
              <a:rPr lang="ru-RU" altLang="ru-RU" sz="2000" dirty="0"/>
              <a:t>и </a:t>
            </a:r>
            <a:r>
              <a:rPr lang="ru-RU" altLang="ru-RU" sz="2000" dirty="0" smtClean="0"/>
              <a:t>экономические 	науки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z="2400" dirty="0" smtClean="0"/>
              <a:t>Статьи в журналах</a:t>
            </a:r>
          </a:p>
          <a:p>
            <a:pPr marL="0" indent="0" eaLnBrk="1" hangingPunct="1">
              <a:buNone/>
            </a:pPr>
            <a:r>
              <a:rPr lang="ru-RU" altLang="ru-RU" sz="2000" dirty="0"/>
              <a:t>	</a:t>
            </a:r>
            <a:r>
              <a:rPr lang="ru-RU" altLang="ru-RU" sz="2000" dirty="0" smtClean="0"/>
              <a:t>в т. ч. «Экономика и математические методы»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z="2400" dirty="0" smtClean="0"/>
              <a:t>Доклады на конференциях</a:t>
            </a:r>
            <a:endParaRPr lang="ru-RU" altLang="ru-RU" sz="2400" dirty="0"/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z="2400" dirty="0" smtClean="0"/>
              <a:t>Учебник</a:t>
            </a:r>
          </a:p>
          <a:p>
            <a:pPr marL="0" indent="0" eaLnBrk="1" hangingPunct="1">
              <a:buNone/>
            </a:pPr>
            <a:r>
              <a:rPr lang="ru-RU" altLang="ru-RU" sz="2000" dirty="0" err="1" smtClean="0"/>
              <a:t>Кривоножко</a:t>
            </a:r>
            <a:r>
              <a:rPr lang="ru-RU" altLang="ru-RU" sz="2000" dirty="0" smtClean="0"/>
              <a:t>, В. Е. Анализ деятельности сложных социально-экономических систем [Текст] / В. Е. </a:t>
            </a:r>
            <a:r>
              <a:rPr lang="ru-RU" altLang="ru-RU" sz="2000" dirty="0" err="1" smtClean="0"/>
              <a:t>Кривоножко</a:t>
            </a:r>
            <a:r>
              <a:rPr lang="ru-RU" altLang="ru-RU" sz="2000" dirty="0" smtClean="0"/>
              <a:t>, А. В. </a:t>
            </a:r>
            <a:r>
              <a:rPr lang="ru-RU" altLang="ru-RU" sz="2000" dirty="0" err="1" smtClean="0"/>
              <a:t>Лычев</a:t>
            </a:r>
            <a:r>
              <a:rPr lang="ru-RU" altLang="ru-RU" sz="2000" dirty="0" smtClean="0"/>
              <a:t>. – М. : Издательский отдел факультета ВМ и К МГУ ; МАКС Пресс, 2010. – 208 с.</a:t>
            </a:r>
          </a:p>
        </p:txBody>
      </p:sp>
      <p:sp>
        <p:nvSpPr>
          <p:cNvPr id="2150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E4C026A-43EA-4F80-8480-413614F49B7F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2996952"/>
            <a:ext cx="8208912" cy="93610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Русскоязычный эквивалент названия метода</a:t>
            </a: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611560" y="2017713"/>
            <a:ext cx="8064896" cy="4114800"/>
          </a:xfrm>
        </p:spPr>
        <p:txBody>
          <a:bodyPr/>
          <a:lstStyle/>
          <a:p>
            <a:r>
              <a:rPr lang="ru-RU" altLang="ru-RU" sz="2000" dirty="0" smtClean="0"/>
              <a:t>В. Е. </a:t>
            </a:r>
            <a:r>
              <a:rPr lang="ru-RU" altLang="ru-RU" sz="2000" dirty="0" err="1" smtClean="0"/>
              <a:t>Кривоножко</a:t>
            </a:r>
            <a:r>
              <a:rPr lang="ru-RU" altLang="ru-RU" sz="2000" dirty="0" smtClean="0"/>
              <a:t> и его коллеги используют такой – </a:t>
            </a:r>
            <a:br>
              <a:rPr lang="ru-RU" altLang="ru-RU" sz="2000" dirty="0" smtClean="0"/>
            </a:br>
            <a:r>
              <a:rPr lang="ru-RU" altLang="ru-RU" sz="2000" dirty="0" smtClean="0"/>
              <a:t>«Анализ Среды Функционирования» (АСФ)</a:t>
            </a:r>
          </a:p>
          <a:p>
            <a:endParaRPr lang="ru-RU" altLang="ru-RU" sz="2000" dirty="0" smtClean="0"/>
          </a:p>
          <a:p>
            <a:pPr marL="0" indent="0" algn="just">
              <a:buNone/>
            </a:pPr>
            <a:r>
              <a:rPr lang="ru-RU" altLang="ru-RU" sz="1800" dirty="0" smtClean="0"/>
              <a:t>В оригинальном названии метода есть слово </a:t>
            </a:r>
            <a:r>
              <a:rPr lang="en-US" altLang="ru-RU" sz="1800" dirty="0" smtClean="0"/>
              <a:t>envelopment</a:t>
            </a:r>
            <a:r>
              <a:rPr lang="ru-RU" altLang="ru-RU" sz="1800" dirty="0" smtClean="0"/>
              <a:t> (обертывание). Граница эффективности как бы огибает, или обертывает, точки, соответствующие исследуемым объектам в многомерном пространстве</a:t>
            </a:r>
          </a:p>
          <a:p>
            <a:endParaRPr lang="ru-RU" altLang="ru-RU" sz="2000" dirty="0" smtClean="0"/>
          </a:p>
          <a:p>
            <a:r>
              <a:rPr lang="ru-RU" altLang="ru-RU" sz="2000" dirty="0" smtClean="0"/>
              <a:t>«метод обволакивающей поверхности»</a:t>
            </a:r>
          </a:p>
          <a:p>
            <a:r>
              <a:rPr lang="ru-RU" altLang="ru-RU" sz="2000" dirty="0" smtClean="0"/>
              <a:t>«метод оболочки данных»</a:t>
            </a:r>
          </a:p>
          <a:p>
            <a:r>
              <a:rPr lang="ru-RU" altLang="ru-RU" sz="2000" dirty="0" smtClean="0"/>
              <a:t>«анализ свертки данных»</a:t>
            </a:r>
          </a:p>
          <a:p>
            <a:r>
              <a:rPr lang="ru-RU" altLang="ru-RU" sz="2000" dirty="0" smtClean="0"/>
              <a:t>«непараметрический метод анализа оболочки данных (АОД)»</a:t>
            </a:r>
          </a:p>
          <a:p>
            <a:r>
              <a:rPr lang="ru-RU" altLang="ru-RU" sz="2000" dirty="0" smtClean="0"/>
              <a:t>«анализ „упаковки” (охвата) данных»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229321B-C59A-47D7-9B0F-4BECE8CFE2B2}" type="slidenum">
              <a:rPr lang="ru-RU" altLang="ru-RU" sz="4400" smtClean="0"/>
              <a:pPr eaLnBrk="1" hangingPunct="1"/>
              <a:t>22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Веб-ресурсы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/>
          <a:lstStyle/>
          <a:p>
            <a:r>
              <a:rPr lang="en-US" altLang="ru-RU" dirty="0" smtClean="0"/>
              <a:t>http</a:t>
            </a:r>
            <a:r>
              <a:rPr lang="ru-RU" altLang="ru-RU" dirty="0" smtClean="0"/>
              <a:t>://</a:t>
            </a:r>
            <a:r>
              <a:rPr lang="en-US" altLang="ru-RU" dirty="0" smtClean="0"/>
              <a:t>www</a:t>
            </a:r>
            <a:r>
              <a:rPr lang="ru-RU" altLang="ru-RU" dirty="0" smtClean="0"/>
              <a:t>.</a:t>
            </a:r>
            <a:r>
              <a:rPr lang="en-US" altLang="ru-RU" dirty="0" err="1" smtClean="0"/>
              <a:t>deazone</a:t>
            </a:r>
            <a:r>
              <a:rPr lang="ru-RU" altLang="ru-RU" dirty="0" smtClean="0"/>
              <a:t>.</a:t>
            </a:r>
            <a:r>
              <a:rPr lang="en-US" altLang="ru-RU" dirty="0" smtClean="0"/>
              <a:t>com</a:t>
            </a:r>
            <a:endParaRPr lang="ru-RU" altLang="ru-RU" dirty="0" smtClean="0"/>
          </a:p>
          <a:p>
            <a:pPr marL="0" indent="0">
              <a:buNone/>
            </a:pPr>
            <a:r>
              <a:rPr lang="ru-RU" altLang="ru-RU" dirty="0" smtClean="0"/>
              <a:t>	</a:t>
            </a:r>
            <a:r>
              <a:rPr lang="ru-RU" altLang="ru-RU" sz="2800" dirty="0" smtClean="0"/>
              <a:t>Его поддерживает профессор </a:t>
            </a:r>
            <a:r>
              <a:rPr lang="en-US" altLang="ru-RU" sz="2800" dirty="0" smtClean="0"/>
              <a:t>Ali </a:t>
            </a:r>
            <a:r>
              <a:rPr lang="ru-RU" altLang="ru-RU" sz="2800" dirty="0" smtClean="0"/>
              <a:t> 	</a:t>
            </a:r>
            <a:r>
              <a:rPr lang="en-US" altLang="ru-RU" sz="2800" dirty="0" err="1" smtClean="0"/>
              <a:t>Emrouznejad</a:t>
            </a:r>
            <a:endParaRPr lang="ru-RU" altLang="ru-RU" sz="2800" dirty="0" smtClean="0"/>
          </a:p>
          <a:p>
            <a:r>
              <a:rPr lang="ru-RU" altLang="ru-RU" dirty="0" smtClean="0"/>
              <a:t>в российском сегменте Интернета аналогичного </a:t>
            </a:r>
            <a:r>
              <a:rPr lang="en-US" altLang="ru-RU" dirty="0" smtClean="0"/>
              <a:t>web</a:t>
            </a:r>
            <a:r>
              <a:rPr lang="ru-RU" altLang="ru-RU" dirty="0" smtClean="0"/>
              <a:t>-ресурса нам найти</a:t>
            </a:r>
            <a:br>
              <a:rPr lang="ru-RU" altLang="ru-RU" dirty="0" smtClean="0"/>
            </a:br>
            <a:r>
              <a:rPr lang="ru-RU" altLang="ru-RU" dirty="0" smtClean="0"/>
              <a:t>не удалось</a:t>
            </a: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B103CF1-8F36-49CF-8FE0-93F02AE5BD30}" type="slidenum">
              <a:rPr lang="ru-RU" altLang="ru-RU" sz="4400" smtClean="0"/>
              <a:pPr eaLnBrk="1" hangingPunct="1"/>
              <a:t>23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Наш веб-ресурс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000" dirty="0" smtClean="0"/>
              <a:t>	</a:t>
            </a:r>
            <a:r>
              <a:rPr lang="en-US" altLang="ru-RU" sz="2800" dirty="0" smtClean="0"/>
              <a:t>http</a:t>
            </a:r>
            <a:r>
              <a:rPr lang="ru-RU" altLang="ru-RU" sz="2800" dirty="0" smtClean="0"/>
              <a:t>://</a:t>
            </a:r>
            <a:r>
              <a:rPr lang="en-US" altLang="ru-RU" sz="2800" dirty="0" smtClean="0"/>
              <a:t>www</a:t>
            </a:r>
            <a:r>
              <a:rPr lang="ru-RU" altLang="ru-RU" sz="2800" dirty="0" smtClean="0"/>
              <a:t>.</a:t>
            </a:r>
            <a:r>
              <a:rPr lang="en-US" altLang="ru-RU" sz="2800" dirty="0" err="1" smtClean="0"/>
              <a:t>morgunov</a:t>
            </a:r>
            <a:r>
              <a:rPr lang="ru-RU" altLang="ru-RU" sz="2800" dirty="0" smtClean="0"/>
              <a:t>.</a:t>
            </a:r>
            <a:r>
              <a:rPr lang="en-US" altLang="ru-RU" sz="2800" dirty="0" smtClean="0"/>
              <a:t>org</a:t>
            </a:r>
            <a:r>
              <a:rPr lang="ru-RU" altLang="ru-RU" sz="2800" dirty="0" smtClean="0"/>
              <a:t>/</a:t>
            </a:r>
            <a:r>
              <a:rPr lang="en-US" altLang="ru-RU" sz="2800" dirty="0" smtClean="0"/>
              <a:t>efficiency.html</a:t>
            </a:r>
            <a:endParaRPr lang="ru-RU" altLang="ru-RU" sz="2800" dirty="0" smtClean="0"/>
          </a:p>
          <a:p>
            <a:endParaRPr lang="en-US" altLang="ru-RU" sz="2000" dirty="0" smtClean="0"/>
          </a:p>
          <a:p>
            <a:r>
              <a:rPr lang="ru-RU" altLang="ru-RU" sz="2000" dirty="0" smtClean="0"/>
              <a:t>краткое введение в метод </a:t>
            </a:r>
            <a:r>
              <a:rPr lang="en-US" altLang="ru-RU" sz="2000" dirty="0" smtClean="0"/>
              <a:t>DEA</a:t>
            </a:r>
          </a:p>
          <a:p>
            <a:r>
              <a:rPr lang="ru-RU" altLang="ru-RU" sz="2000" dirty="0" smtClean="0"/>
              <a:t>практический пример проведения небольшого исследования</a:t>
            </a:r>
            <a:endParaRPr lang="en-US" altLang="ru-RU" sz="2000" dirty="0" smtClean="0"/>
          </a:p>
          <a:p>
            <a:r>
              <a:rPr lang="ru-RU" altLang="ru-RU" sz="2000" dirty="0" smtClean="0"/>
              <a:t>кандидатские диссертации авторов настоящего доклада</a:t>
            </a:r>
            <a:endParaRPr lang="en-US" altLang="ru-RU" sz="2000" dirty="0" smtClean="0"/>
          </a:p>
          <a:p>
            <a:r>
              <a:rPr lang="ru-RU" altLang="ru-RU" sz="2000" dirty="0" smtClean="0"/>
              <a:t>доклады на конференциях и статьи, в которых рассматривается, развивается или используется метод </a:t>
            </a:r>
            <a:r>
              <a:rPr lang="en-US" altLang="ru-RU" sz="2000" dirty="0" smtClean="0"/>
              <a:t>DEA</a:t>
            </a:r>
          </a:p>
          <a:p>
            <a:r>
              <a:rPr lang="ru-RU" altLang="ru-RU" sz="2000" dirty="0" smtClean="0"/>
              <a:t>авторская компьютерная программа. Эта программа пока что реализует только две модели метода </a:t>
            </a:r>
            <a:r>
              <a:rPr lang="en-US" altLang="ru-RU" sz="2000" dirty="0" smtClean="0"/>
              <a:t>DEA</a:t>
            </a:r>
            <a:r>
              <a:rPr lang="ru-RU" altLang="ru-RU" sz="2000" dirty="0" smtClean="0"/>
              <a:t>, которые называются моделями </a:t>
            </a:r>
            <a:r>
              <a:rPr lang="en-US" altLang="ru-RU" sz="2000" dirty="0" smtClean="0"/>
              <a:t>CCR </a:t>
            </a:r>
            <a:r>
              <a:rPr lang="ru-RU" altLang="ru-RU" sz="2000" dirty="0" smtClean="0"/>
              <a:t>и </a:t>
            </a:r>
            <a:r>
              <a:rPr lang="en-US" altLang="ru-RU" sz="2000" dirty="0" smtClean="0"/>
              <a:t>BCC</a:t>
            </a:r>
            <a:r>
              <a:rPr lang="ru-RU" altLang="ru-RU" sz="2000" dirty="0" smtClean="0"/>
              <a:t> (в их названиях используются первые буквы фамилий их авторов)</a:t>
            </a:r>
            <a:endParaRPr lang="en-US" altLang="ru-RU" sz="2000" dirty="0" smtClean="0"/>
          </a:p>
          <a:p>
            <a:r>
              <a:rPr lang="ru-RU" altLang="ru-RU" sz="2000" dirty="0" smtClean="0"/>
              <a:t>полезные ссылки на литературу и другие сайты</a:t>
            </a: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A5EB902-7E5D-4A66-9ED6-014A43DB7FC1}" type="slidenum">
              <a:rPr lang="ru-RU" altLang="ru-RU" sz="4400" smtClean="0"/>
              <a:pPr eaLnBrk="1" hangingPunct="1"/>
              <a:t>24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Планы и надежды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2017713"/>
            <a:ext cx="8343528" cy="4114800"/>
          </a:xfrm>
        </p:spPr>
        <p:txBody>
          <a:bodyPr/>
          <a:lstStyle/>
          <a:p>
            <a:r>
              <a:rPr lang="ru-RU" altLang="ru-RU" sz="2400" dirty="0" smtClean="0"/>
              <a:t>Мы надеемся, что наш </a:t>
            </a:r>
            <a:r>
              <a:rPr lang="en-US" altLang="ru-RU" sz="2400" dirty="0" smtClean="0"/>
              <a:t>web</a:t>
            </a:r>
            <a:r>
              <a:rPr lang="ru-RU" altLang="ru-RU" sz="2400" dirty="0" smtClean="0"/>
              <a:t>-ресурс будет способствовать продвижению метода DEA среди студентов и преподавателей российских вузов, а также среди аналитиков-практиков</a:t>
            </a:r>
          </a:p>
          <a:p>
            <a:r>
              <a:rPr lang="ru-RU" altLang="ru-RU" sz="2400" dirty="0"/>
              <a:t>Мы надеемся, </a:t>
            </a:r>
            <a:r>
              <a:rPr lang="ru-RU" altLang="ru-RU" sz="2400" dirty="0" smtClean="0"/>
              <a:t>что в будущем удастся провести конференцию, посвященную вопросам эффективности систем, или организовать специализированную секцию «Эффективность систем» в рамках конференции «Системный анализ»</a:t>
            </a: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25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3"/>
            <a:ext cx="7772400" cy="1131887"/>
          </a:xfrm>
        </p:spPr>
        <p:txBody>
          <a:bodyPr/>
          <a:lstStyle/>
          <a:p>
            <a:pPr eaLnBrk="1" hangingPunct="1"/>
            <a:r>
              <a:rPr lang="ru-RU" altLang="ru-RU" sz="4800" smtClean="0"/>
              <a:t>Спасибо за внимание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Эффективность системы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/>
              <a:t>эффективность </a:t>
            </a:r>
            <a:r>
              <a:rPr lang="ru-RU" altLang="ru-RU" dirty="0" smtClean="0">
                <a:cs typeface="Arial" charset="0"/>
              </a:rPr>
              <a:t>―</a:t>
            </a:r>
            <a:r>
              <a:rPr lang="ru-RU" altLang="ru-RU" dirty="0" smtClean="0"/>
              <a:t> комплексное свойство любой целенаправленной деятельности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/>
              <a:t>проявляется только в процессе  функционирования системы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/>
              <a:t>отражает степень пригодности системы для ее использования по назначению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ru-RU" altLang="ru-RU" sz="3600" dirty="0" smtClean="0"/>
          </a:p>
          <a:p>
            <a:pPr eaLnBrk="1" hangingPunct="1">
              <a:buFont typeface="Wingdings" panose="05000000000000000000" pitchFamily="2" charset="2"/>
              <a:buChar char="q"/>
            </a:pPr>
            <a:endParaRPr lang="ru-RU" altLang="ru-RU" sz="3600" dirty="0" smtClean="0"/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404813"/>
            <a:ext cx="7793037" cy="1271587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Официальное мнение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122488"/>
            <a:ext cx="8343528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400" dirty="0" smtClean="0"/>
              <a:t>В паспортах научных специальностей </a:t>
            </a:r>
          </a:p>
          <a:p>
            <a:pPr marL="0" indent="0" eaLnBrk="1" hangingPunct="1">
              <a:buNone/>
            </a:pPr>
            <a:endParaRPr lang="ru-RU" altLang="ru-RU" sz="2400" dirty="0" smtClean="0"/>
          </a:p>
          <a:p>
            <a:pPr marL="0" indent="0" algn="ctr" eaLnBrk="1" hangingPunct="1">
              <a:buNone/>
            </a:pPr>
            <a:r>
              <a:rPr lang="ru-RU" altLang="ru-RU" sz="2400" dirty="0" smtClean="0"/>
              <a:t>05.13.01 «Системный анализ, управление и обработка информации»</a:t>
            </a:r>
          </a:p>
          <a:p>
            <a:pPr marL="0" indent="0" algn="ctr" eaLnBrk="1" hangingPunct="1">
              <a:buNone/>
            </a:pPr>
            <a:r>
              <a:rPr lang="ru-RU" altLang="ru-RU" sz="2400" dirty="0" smtClean="0"/>
              <a:t>05.13.10 «Управление в социальных и экономических системах» </a:t>
            </a:r>
          </a:p>
          <a:p>
            <a:pPr marL="0" indent="0" eaLnBrk="1" hangingPunct="1">
              <a:buNone/>
            </a:pPr>
            <a:endParaRPr lang="ru-RU" altLang="ru-RU" sz="2400" dirty="0" smtClean="0"/>
          </a:p>
          <a:p>
            <a:pPr marL="0" indent="0" eaLnBrk="1" hangingPunct="1">
              <a:buNone/>
            </a:pPr>
            <a:r>
              <a:rPr lang="ru-RU" altLang="ru-RU" sz="2400" dirty="0" smtClean="0"/>
              <a:t>большое внимание уделено именно проблеме повышения эффективности систем</a:t>
            </a:r>
          </a:p>
        </p:txBody>
      </p:sp>
      <p:sp>
        <p:nvSpPr>
          <p:cNvPr id="512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1FDE3E6-9DC6-400F-8DD8-2DBFDBA98195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789040"/>
            <a:ext cx="8424936" cy="237626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060848"/>
            <a:ext cx="8424936" cy="15841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2060848"/>
            <a:ext cx="8588697" cy="4060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dirty="0" smtClean="0"/>
              <a:t>Эффективность </a:t>
            </a:r>
            <a:r>
              <a:rPr lang="ru-RU" altLang="ru-RU" dirty="0" smtClean="0">
                <a:cs typeface="Arial" charset="0"/>
              </a:rPr>
              <a:t>― </a:t>
            </a:r>
            <a:r>
              <a:rPr lang="ru-RU" altLang="ru-RU" dirty="0" smtClean="0"/>
              <a:t>степень достижения цели с учетом затрат ресурсов и времени 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ru-RU" altLang="ru-RU" sz="2400" dirty="0" smtClean="0"/>
              <a:t>По-английски </a:t>
            </a:r>
            <a:r>
              <a:rPr lang="ru-RU" altLang="ru-RU" sz="2400" dirty="0" smtClean="0">
                <a:cs typeface="Arial" charset="0"/>
              </a:rPr>
              <a:t>― </a:t>
            </a:r>
            <a:r>
              <a:rPr lang="ru-RU" altLang="ru-RU" sz="2400" dirty="0" smtClean="0"/>
              <a:t>«</a:t>
            </a:r>
            <a:r>
              <a:rPr lang="en-US" altLang="ru-RU" sz="2400" dirty="0" smtClean="0"/>
              <a:t>effectiveness</a:t>
            </a:r>
            <a:r>
              <a:rPr lang="ru-RU" altLang="ru-RU" sz="2400" dirty="0" smtClean="0"/>
              <a:t>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1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 smtClean="0"/>
              <a:t>                                Результаты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ru-RU" altLang="ru-RU" dirty="0" smtClean="0"/>
              <a:t>Эффективность =                                  					      Затраты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ru-RU" sz="2400" dirty="0" smtClean="0"/>
              <a:t>По-английски </a:t>
            </a:r>
            <a:r>
              <a:rPr lang="ru-RU" altLang="ru-RU" sz="2400" dirty="0" smtClean="0">
                <a:cs typeface="Arial" charset="0"/>
              </a:rPr>
              <a:t>― </a:t>
            </a:r>
            <a:r>
              <a:rPr lang="ru-RU" altLang="ru-RU" sz="2400" dirty="0" smtClean="0"/>
              <a:t>«</a:t>
            </a:r>
            <a:r>
              <a:rPr lang="en-US" altLang="ru-RU" sz="2400" dirty="0" smtClean="0"/>
              <a:t>efficiency</a:t>
            </a:r>
            <a:r>
              <a:rPr lang="ru-RU" altLang="ru-RU" sz="2400" dirty="0" smtClean="0"/>
              <a:t>»</a:t>
            </a:r>
          </a:p>
          <a:p>
            <a:pPr eaLnBrk="1" hangingPunct="1">
              <a:lnSpc>
                <a:spcPct val="90000"/>
              </a:lnSpc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 smtClean="0"/>
              <a:t>                                      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306725" y="4581128"/>
            <a:ext cx="2376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7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8AD626B-D253-4785-8277-B9E18A00EFA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4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dirty="0" smtClean="0"/>
              <a:t>Взгляд на понятие эффективности с двух позиций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mtClean="0"/>
              <a:t>Эффективность системы определяется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017713"/>
            <a:ext cx="8055496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/>
              <a:t>Используемой технологией функционирования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/>
              <a:t>Качеством управления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/>
              <a:t>Условиями функционирования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/>
              <a:t>Качеством ресурсов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/>
              <a:t>Структурой системы</a:t>
            </a:r>
          </a:p>
        </p:txBody>
      </p:sp>
      <p:sp>
        <p:nvSpPr>
          <p:cNvPr id="9220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857D120-A623-4F05-8AB7-FD7DC4D1260C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085184"/>
            <a:ext cx="8208912" cy="10081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996952"/>
            <a:ext cx="8208912" cy="10081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История возникновения метода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000" dirty="0" smtClean="0"/>
              <a:t>Метод </a:t>
            </a:r>
            <a:r>
              <a:rPr lang="en-US" altLang="ru-RU" sz="2000" dirty="0" smtClean="0"/>
              <a:t>DEA </a:t>
            </a:r>
            <a:r>
              <a:rPr lang="ru-RU" altLang="ru-RU" sz="2000" dirty="0" smtClean="0"/>
              <a:t>предложили в 1978 г. американские ученые</a:t>
            </a:r>
          </a:p>
          <a:p>
            <a:pPr marL="0" indent="0">
              <a:buNone/>
            </a:pPr>
            <a:r>
              <a:rPr lang="en-US" altLang="ru-RU" sz="2000" dirty="0" smtClean="0"/>
              <a:t>A</a:t>
            </a:r>
            <a:r>
              <a:rPr lang="ru-RU" altLang="ru-RU" sz="2000" dirty="0" smtClean="0"/>
              <a:t>. </a:t>
            </a:r>
            <a:r>
              <a:rPr lang="en-US" altLang="ru-RU" sz="2000" dirty="0" err="1" smtClean="0"/>
              <a:t>Charnes</a:t>
            </a:r>
            <a:r>
              <a:rPr lang="ru-RU" altLang="ru-RU" sz="2000" dirty="0" smtClean="0"/>
              <a:t>, </a:t>
            </a:r>
            <a:r>
              <a:rPr lang="en-US" altLang="ru-RU" sz="2000" dirty="0" smtClean="0"/>
              <a:t>W</a:t>
            </a:r>
            <a:r>
              <a:rPr lang="ru-RU" altLang="ru-RU" sz="2000" dirty="0" smtClean="0"/>
              <a:t>. </a:t>
            </a:r>
            <a:r>
              <a:rPr lang="en-US" altLang="ru-RU" sz="2000" dirty="0" smtClean="0"/>
              <a:t>W</a:t>
            </a:r>
            <a:r>
              <a:rPr lang="ru-RU" altLang="ru-RU" sz="2000" dirty="0" smtClean="0"/>
              <a:t>. </a:t>
            </a:r>
            <a:r>
              <a:rPr lang="en-US" altLang="ru-RU" sz="2000" dirty="0" smtClean="0"/>
              <a:t>Cooper</a:t>
            </a:r>
            <a:r>
              <a:rPr lang="ru-RU" altLang="ru-RU" sz="2000" dirty="0" smtClean="0"/>
              <a:t>, </a:t>
            </a:r>
            <a:r>
              <a:rPr lang="en-US" altLang="ru-RU" sz="2000" dirty="0" smtClean="0"/>
              <a:t>E</a:t>
            </a:r>
            <a:r>
              <a:rPr lang="ru-RU" altLang="ru-RU" sz="2000" dirty="0" smtClean="0"/>
              <a:t>. </a:t>
            </a:r>
            <a:r>
              <a:rPr lang="en-US" altLang="ru-RU" sz="2000" dirty="0" smtClean="0"/>
              <a:t>Rhodes</a:t>
            </a:r>
            <a:endParaRPr lang="ru-RU" altLang="ru-RU" sz="2000" dirty="0" smtClean="0"/>
          </a:p>
          <a:p>
            <a:pPr marL="0" indent="0">
              <a:buNone/>
            </a:pPr>
            <a:endParaRPr lang="ru-RU" altLang="ru-RU" sz="1800" dirty="0"/>
          </a:p>
          <a:p>
            <a:pPr marL="0" indent="0">
              <a:buNone/>
            </a:pPr>
            <a:r>
              <a:rPr lang="en-US" sz="1800" dirty="0" err="1"/>
              <a:t>Charnes</a:t>
            </a:r>
            <a:r>
              <a:rPr lang="en-US" sz="1800" dirty="0"/>
              <a:t>, A. Measuring the efficiency of Decision Making Units [Text] / A. </a:t>
            </a:r>
            <a:r>
              <a:rPr lang="en-US" sz="1800" dirty="0" err="1"/>
              <a:t>Charnes</a:t>
            </a:r>
            <a:r>
              <a:rPr lang="en-US" sz="1800" dirty="0"/>
              <a:t>, W. W. Cooper, E. Rhodes // European journal of operational research. – 1978. – Vol. 2.– P. 429–444.</a:t>
            </a:r>
            <a:endParaRPr lang="ru-RU" altLang="ru-RU" sz="1800" dirty="0" smtClean="0"/>
          </a:p>
          <a:p>
            <a:pPr marL="0" indent="0">
              <a:buNone/>
            </a:pPr>
            <a:endParaRPr lang="ru-RU" alt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000" dirty="0" smtClean="0"/>
              <a:t>Они основывались на идеях, изложенных в статье </a:t>
            </a:r>
            <a:r>
              <a:rPr lang="en-US" altLang="ru-RU" sz="2000" dirty="0" smtClean="0"/>
              <a:t>M</a:t>
            </a:r>
            <a:r>
              <a:rPr lang="ru-RU" altLang="ru-RU" sz="2000" dirty="0" smtClean="0"/>
              <a:t>. </a:t>
            </a:r>
            <a:r>
              <a:rPr lang="en-US" altLang="ru-RU" sz="2000" dirty="0" smtClean="0"/>
              <a:t>J</a:t>
            </a:r>
            <a:r>
              <a:rPr lang="ru-RU" altLang="ru-RU" sz="2000" dirty="0" smtClean="0"/>
              <a:t>. </a:t>
            </a:r>
            <a:r>
              <a:rPr lang="en-US" altLang="ru-RU" sz="2000" dirty="0" smtClean="0"/>
              <a:t>Farrell</a:t>
            </a:r>
            <a:r>
              <a:rPr lang="ru-RU" altLang="ru-RU" sz="2000" dirty="0" smtClean="0"/>
              <a:t>, опубликованной в 1957 г.</a:t>
            </a:r>
          </a:p>
          <a:p>
            <a:pPr marL="0" indent="0">
              <a:buNone/>
            </a:pPr>
            <a:endParaRPr lang="ru-RU" alt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Farrell, M. J. The measurement of productive efficiency [Text] / M. J. Farrell // Journal of The Royal Statistical Society, Series A (General), Part III. – 1957. – Vol. 120. – P. 253–281.</a:t>
            </a:r>
            <a:endParaRPr lang="ru-RU" altLang="ru-RU" sz="1800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B0A4C52-898D-4AA8-BC81-D0A8293C9558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mtClean="0"/>
              <a:t>Метод</a:t>
            </a:r>
            <a:r>
              <a:rPr lang="en-US" altLang="ru-RU" smtClean="0">
                <a:cs typeface="Times New Roman" pitchFamily="18" charset="0"/>
              </a:rPr>
              <a:t> Data Envelopment Analysis (DEA)</a:t>
            </a:r>
            <a:endParaRPr lang="ru-RU" altLang="ru-RU" smtClean="0"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pPr eaLnBrk="1" hangingPunct="1"/>
            <a:r>
              <a:rPr lang="ru-RU" altLang="ru-RU" sz="2400" dirty="0" smtClean="0"/>
              <a:t>Метод является способом оценки производственной функции </a:t>
            </a:r>
          </a:p>
          <a:p>
            <a:pPr eaLnBrk="1" hangingPunct="1"/>
            <a:r>
              <a:rPr lang="ru-RU" altLang="ru-RU" sz="2400" u="sng" dirty="0" smtClean="0"/>
              <a:t>Граница эффективности</a:t>
            </a:r>
            <a:r>
              <a:rPr lang="ru-RU" altLang="ru-RU" sz="2400" dirty="0" smtClean="0"/>
              <a:t> является базовым понятием метода</a:t>
            </a:r>
          </a:p>
          <a:p>
            <a:pPr eaLnBrk="1" hangingPunct="1"/>
            <a:r>
              <a:rPr lang="ru-RU" altLang="ru-RU" sz="2400" dirty="0" smtClean="0"/>
              <a:t>Она строится в многомерном пространстве входных и выходных показателей, описывающих оцениваемые объекты</a:t>
            </a:r>
          </a:p>
          <a:p>
            <a:pPr eaLnBrk="1" hangingPunct="1"/>
            <a:r>
              <a:rPr lang="ru-RU" altLang="ru-RU" sz="2400" dirty="0" smtClean="0"/>
              <a:t>Степень эффективности конкретного объекта определяется расстоянием между точкой, соответствующей ему, и границей эффективности</a:t>
            </a:r>
            <a:endParaRPr lang="ru-RU" altLang="ru-RU" dirty="0" smtClean="0"/>
          </a:p>
        </p:txBody>
      </p:sp>
      <p:sp>
        <p:nvSpPr>
          <p:cNvPr id="1126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71FFEE2-41B5-4655-B141-F9BE314898A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7793037" cy="839787"/>
          </a:xfrm>
        </p:spPr>
        <p:txBody>
          <a:bodyPr/>
          <a:lstStyle/>
          <a:p>
            <a:pPr eaLnBrk="1" hangingPunct="1"/>
            <a:r>
              <a:rPr lang="ru-RU" altLang="ru-RU" smtClean="0"/>
              <a:t>Граница эффективности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916113"/>
            <a:ext cx="3306762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916113"/>
            <a:ext cx="3306763" cy="289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932363" y="4652963"/>
            <a:ext cx="35290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800">
                <a:latin typeface="Arial" charset="0"/>
              </a:rPr>
              <a:t>     Переменный эффект масштаба 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55650" y="4724400"/>
            <a:ext cx="3816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latin typeface="Arial" charset="0"/>
              </a:rPr>
              <a:t>     Постоянный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latin typeface="Arial" charset="0"/>
              </a:rPr>
              <a:t>эффект масштаба 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11188" y="5734050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>
                <a:latin typeface="Arial" charset="0"/>
              </a:rPr>
              <a:t>Стрелками показано направление проецирования объектов на границу эффективности (ориентация на вход или на выход)</a:t>
            </a:r>
          </a:p>
        </p:txBody>
      </p:sp>
      <p:sp>
        <p:nvSpPr>
          <p:cNvPr id="12296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33ACA7B-AAEF-4CA1-B2DB-A8CAF21ACAD2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1016</TotalTime>
  <Words>796</Words>
  <Application>Microsoft Office PowerPoint</Application>
  <PresentationFormat>Экран (4:3)</PresentationFormat>
  <Paragraphs>194</Paragraphs>
  <Slides>26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Палитра</vt:lpstr>
      <vt:lpstr>Формула</vt:lpstr>
      <vt:lpstr>ПРОДВИЖЕНИЕ МЕТОДА ОЦЕНКИ ЭФФЕКТИВНОСТИ СИСТЕМ  DATA ENVELOPMENT ANALYSIS В РОССИИ</vt:lpstr>
      <vt:lpstr>Презентация PowerPoint</vt:lpstr>
      <vt:lpstr>Эффективность системы</vt:lpstr>
      <vt:lpstr>Официальное мнение</vt:lpstr>
      <vt:lpstr>Взгляд на понятие эффективности с двух позиций</vt:lpstr>
      <vt:lpstr>Эффективность системы определяется</vt:lpstr>
      <vt:lpstr>История возникновения метода</vt:lpstr>
      <vt:lpstr>Метод Data Envelopment Analysis (DEA)</vt:lpstr>
      <vt:lpstr>Граница эффективности</vt:lpstr>
      <vt:lpstr>Два входа и один выход (ориентация на вход)</vt:lpstr>
      <vt:lpstr>Модель метода DEA (ориентация на вход)</vt:lpstr>
      <vt:lpstr>Модель метода DEA (ориентация на выход)</vt:lpstr>
      <vt:lpstr>Правила применения метода DEA (1)</vt:lpstr>
      <vt:lpstr>Правила применения метода DEA (2)</vt:lpstr>
      <vt:lpstr>Привлекательные свойства метода DEA (1)</vt:lpstr>
      <vt:lpstr>Привлекательные свойства метода DEA (2)</vt:lpstr>
      <vt:lpstr>Сферы применения метода</vt:lpstr>
      <vt:lpstr>Сферы применения метода в России</vt:lpstr>
      <vt:lpstr>Программное обеспечение</vt:lpstr>
      <vt:lpstr>Метод DEA в России</vt:lpstr>
      <vt:lpstr>Публикации в России</vt:lpstr>
      <vt:lpstr>Русскоязычный эквивалент названия метода</vt:lpstr>
      <vt:lpstr>Веб-ресурсы</vt:lpstr>
      <vt:lpstr>Наш веб-ресурс</vt:lpstr>
      <vt:lpstr>Планы и надежды</vt:lpstr>
      <vt:lpstr>Спасибо за внимание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УПРАВЛЕНИЯ ЭФФЕКТИВНОСТЬЮ НА РЕГИОНАЛЬНОМ И МУНИЦИПАЛЬНОМ УРОВНЕ</dc:title>
  <dc:creator>EUG</dc:creator>
  <cp:lastModifiedBy>EUG</cp:lastModifiedBy>
  <cp:revision>372</cp:revision>
  <dcterms:created xsi:type="dcterms:W3CDTF">2007-10-29T11:33:30Z</dcterms:created>
  <dcterms:modified xsi:type="dcterms:W3CDTF">2016-06-26T03:26:12Z</dcterms:modified>
</cp:coreProperties>
</file>